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sldIdLst>
    <p:sldId id="256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6" r:id="rId21"/>
    <p:sldId id="275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75962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955084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624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23820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537388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06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4098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72405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609093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121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3495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1218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611207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9774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683657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17784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791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3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465489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767403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6923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047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415403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565547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8383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596549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273167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878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889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830574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23882450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1401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19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9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181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11/18/2017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5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Mathematical Economics</a:t>
            </a:r>
          </a:p>
        </p:txBody>
      </p:sp>
    </p:spTree>
    <p:extLst>
      <p:ext uri="{BB962C8B-B14F-4D97-AF65-F5344CB8AC3E}">
        <p14:creationId xmlns:p14="http://schemas.microsoft.com/office/powerpoint/2010/main" val="1026405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Typical Supply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81600"/>
          </a:xfrm>
        </p:spPr>
        <p:txBody>
          <a:bodyPr>
            <a:normAutofit/>
          </a:bodyPr>
          <a:lstStyle/>
          <a:p>
            <a:pPr lvl="2"/>
            <a:endParaRPr lang="en-US" dirty="0"/>
          </a:p>
          <a:p>
            <a:pPr lvl="2"/>
            <a:r>
              <a:rPr lang="en-US" dirty="0"/>
              <a:t>Supply for a good can also be expressed using mathematical functions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A typical supply function looks like </a:t>
            </a:r>
            <a:r>
              <a:rPr lang="en-US" b="1" dirty="0"/>
              <a:t>Q</a:t>
            </a:r>
            <a:r>
              <a:rPr lang="en-US" b="1" baseline="-25000" dirty="0"/>
              <a:t>S</a:t>
            </a:r>
            <a:r>
              <a:rPr lang="en-US" b="1" dirty="0"/>
              <a:t> = c + </a:t>
            </a:r>
            <a:r>
              <a:rPr lang="en-US" b="1" dirty="0" err="1"/>
              <a:t>dP</a:t>
            </a:r>
            <a:r>
              <a:rPr lang="en-US" b="1" dirty="0"/>
              <a:t>  </a:t>
            </a:r>
            <a:r>
              <a:rPr lang="en-US" dirty="0"/>
              <a:t>where,</a:t>
            </a:r>
            <a:endParaRPr lang="en-US" b="1" dirty="0"/>
          </a:p>
          <a:p>
            <a:pPr lvl="4"/>
            <a:endParaRPr lang="en-US" b="1" dirty="0"/>
          </a:p>
          <a:p>
            <a:pPr lvl="4"/>
            <a:r>
              <a:rPr lang="en-US" dirty="0"/>
              <a:t> </a:t>
            </a:r>
            <a:r>
              <a:rPr lang="en-US" b="1" dirty="0"/>
              <a:t>Q</a:t>
            </a:r>
            <a:r>
              <a:rPr lang="en-US" b="1" baseline="-25000" dirty="0"/>
              <a:t>S</a:t>
            </a:r>
            <a:r>
              <a:rPr lang="en-US" b="1" dirty="0"/>
              <a:t> </a:t>
            </a:r>
            <a:r>
              <a:rPr lang="en-US" dirty="0"/>
              <a:t>represents the quantity supplied</a:t>
            </a:r>
          </a:p>
          <a:p>
            <a:pPr lvl="4"/>
            <a:endParaRPr lang="en-US" dirty="0"/>
          </a:p>
          <a:p>
            <a:pPr lvl="4"/>
            <a:r>
              <a:rPr lang="en-US" b="1" dirty="0"/>
              <a:t>c </a:t>
            </a:r>
            <a:r>
              <a:rPr lang="en-US" dirty="0"/>
              <a:t>represents the autonomous level of supply, or the quantity produced if the price were zero (</a:t>
            </a:r>
            <a:r>
              <a:rPr lang="en-US" b="1" dirty="0"/>
              <a:t>Q-intercept</a:t>
            </a:r>
            <a:r>
              <a:rPr lang="en-US" dirty="0"/>
              <a:t>)</a:t>
            </a:r>
          </a:p>
          <a:p>
            <a:pPr lvl="4"/>
            <a:endParaRPr lang="en-US" b="1" dirty="0"/>
          </a:p>
          <a:p>
            <a:pPr lvl="4"/>
            <a:r>
              <a:rPr lang="en-US" b="1" dirty="0"/>
              <a:t>d </a:t>
            </a:r>
            <a:r>
              <a:rPr lang="en-US" dirty="0"/>
              <a:t>represents the rate at which a change in price will cause the quantity supplied to increase (the slope calculated as </a:t>
            </a:r>
            <a:r>
              <a:rPr lang="en-US"/>
              <a:t>∆</a:t>
            </a:r>
            <a:r>
              <a:rPr lang="en-US" b="1"/>
              <a:t>Q</a:t>
            </a:r>
            <a:r>
              <a:rPr lang="en-US" b="1" baseline="-25000" dirty="0"/>
              <a:t>s</a:t>
            </a:r>
            <a:r>
              <a:rPr lang="en-US"/>
              <a:t>/</a:t>
            </a:r>
            <a:r>
              <a:rPr lang="en-US" dirty="0"/>
              <a:t>∆P)</a:t>
            </a:r>
          </a:p>
          <a:p>
            <a:pPr lvl="4"/>
            <a:endParaRPr lang="en-US" b="1" dirty="0"/>
          </a:p>
          <a:p>
            <a:pPr lvl="4"/>
            <a:r>
              <a:rPr lang="en-US" b="1" dirty="0"/>
              <a:t>P </a:t>
            </a:r>
            <a:r>
              <a:rPr lang="en-US" dirty="0"/>
              <a:t>represents the price of a single item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332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en-US" u="sng" dirty="0"/>
              <a:t>Example; Supply Cappuccinos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066800"/>
            <a:ext cx="7772400" cy="4953000"/>
          </a:xfrm>
        </p:spPr>
        <p:txBody>
          <a:bodyPr/>
          <a:lstStyle/>
          <a:p>
            <a:pPr lvl="2"/>
            <a:endParaRPr lang="en-US" dirty="0"/>
          </a:p>
          <a:p>
            <a:pPr lvl="2"/>
            <a:r>
              <a:rPr lang="en-US" dirty="0"/>
              <a:t>Suppose the supply of cappuccinos in Richmond Hill can be expressed as </a:t>
            </a:r>
            <a:r>
              <a:rPr lang="en-US" b="1" dirty="0"/>
              <a:t>Q</a:t>
            </a:r>
            <a:r>
              <a:rPr lang="en-US" b="1" baseline="-25000" dirty="0"/>
              <a:t>s</a:t>
            </a:r>
            <a:r>
              <a:rPr lang="en-US" b="1" dirty="0"/>
              <a:t> = -200 + 150P </a:t>
            </a:r>
          </a:p>
          <a:p>
            <a:pPr lvl="2"/>
            <a:endParaRPr lang="en-US" b="1" dirty="0"/>
          </a:p>
          <a:p>
            <a:pPr lvl="4"/>
            <a:r>
              <a:rPr lang="en-US" dirty="0"/>
              <a:t>It is possible to construct both a supply schedule and supply curve from this supply function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76400" y="3429000"/>
          <a:ext cx="6324599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0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Linear</a:t>
                      </a:r>
                      <a:r>
                        <a:rPr lang="en-US" b="1" baseline="0" dirty="0"/>
                        <a:t> supply schedule: Cappuccinos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Price of</a:t>
                      </a:r>
                      <a:r>
                        <a:rPr lang="en-US" b="1" baseline="0" dirty="0"/>
                        <a:t> Cappuccinos (P)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Quantity supplied</a:t>
                      </a:r>
                      <a:r>
                        <a:rPr lang="en-US" b="1" baseline="0" dirty="0"/>
                        <a:t> per day (</a:t>
                      </a:r>
                      <a:r>
                        <a:rPr lang="en-US" b="1" dirty="0"/>
                        <a:t>Q</a:t>
                      </a:r>
                      <a:r>
                        <a:rPr lang="en-US" b="1" baseline="-25000" dirty="0"/>
                        <a:t>D</a:t>
                      </a:r>
                      <a:r>
                        <a:rPr lang="en-US" b="1" baseline="0" dirty="0"/>
                        <a:t>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753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816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4"/>
            <a:r>
              <a:rPr lang="en-US" dirty="0"/>
              <a:t>There is a direct relationship between the price and quantity supplied. As price falls, producers are willing to provide fewer drinks to the market</a:t>
            </a:r>
          </a:p>
        </p:txBody>
      </p:sp>
      <p:pic>
        <p:nvPicPr>
          <p:cNvPr id="1026" name="Picture 2" descr="F:\TMS Files 2011-2012\Economics\Textbook- Images\Linear Supply- Cappuccino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28600"/>
            <a:ext cx="4760747" cy="44527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71746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792162"/>
          </a:xfrm>
        </p:spPr>
        <p:txBody>
          <a:bodyPr/>
          <a:lstStyle/>
          <a:p>
            <a:pPr algn="ctr"/>
            <a:r>
              <a:rPr lang="en-US" u="sng" dirty="0"/>
              <a:t>Changes in ‘c’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838200"/>
            <a:ext cx="7772400" cy="5791200"/>
          </a:xfrm>
        </p:spPr>
        <p:txBody>
          <a:bodyPr/>
          <a:lstStyle/>
          <a:p>
            <a:pPr lvl="2"/>
            <a:endParaRPr lang="en-US" dirty="0"/>
          </a:p>
          <a:p>
            <a:pPr lvl="2"/>
            <a:r>
              <a:rPr lang="en-US" dirty="0"/>
              <a:t>If any of the non-price determinants of supply change, then the ‘</a:t>
            </a:r>
            <a:r>
              <a:rPr lang="en-US" b="1" dirty="0"/>
              <a:t>c</a:t>
            </a:r>
            <a:r>
              <a:rPr lang="en-US" dirty="0"/>
              <a:t>’ value in the supply function will change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The supply curve will shift either left or right</a:t>
            </a:r>
          </a:p>
          <a:p>
            <a:pPr lvl="4"/>
            <a:endParaRPr lang="en-US" dirty="0"/>
          </a:p>
          <a:p>
            <a:pPr lvl="2"/>
            <a:r>
              <a:rPr lang="en-US" b="1" dirty="0"/>
              <a:t>Example; </a:t>
            </a:r>
            <a:r>
              <a:rPr lang="en-US" dirty="0"/>
              <a:t>Suppose the supply function changes to </a:t>
            </a:r>
            <a:r>
              <a:rPr lang="en-US" b="1" dirty="0"/>
              <a:t>Q</a:t>
            </a:r>
            <a:r>
              <a:rPr lang="en-US" b="1" baseline="-25000" dirty="0"/>
              <a:t>S</a:t>
            </a:r>
            <a:r>
              <a:rPr lang="en-US" b="1" dirty="0"/>
              <a:t> = - 100 + 150P </a:t>
            </a:r>
            <a:endParaRPr lang="en-US" dirty="0"/>
          </a:p>
          <a:p>
            <a:pPr lvl="4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752600" y="3505200"/>
          <a:ext cx="6324599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0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Linear</a:t>
                      </a:r>
                      <a:r>
                        <a:rPr lang="en-US" b="1" baseline="0" dirty="0"/>
                        <a:t> supply schedule: Cappuccinos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Price of</a:t>
                      </a:r>
                      <a:r>
                        <a:rPr lang="en-US" b="1" baseline="0" dirty="0"/>
                        <a:t> Cappuccinos (P)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Quantity supplied </a:t>
                      </a:r>
                      <a:r>
                        <a:rPr lang="en-US" b="1" baseline="0" dirty="0"/>
                        <a:t>per day (</a:t>
                      </a:r>
                      <a:r>
                        <a:rPr lang="en-US" b="1" dirty="0"/>
                        <a:t>Q</a:t>
                      </a:r>
                      <a:r>
                        <a:rPr lang="en-US" b="1" baseline="-25000" dirty="0"/>
                        <a:t>D</a:t>
                      </a:r>
                      <a:r>
                        <a:rPr lang="en-US" b="1" baseline="0" dirty="0"/>
                        <a:t>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9997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816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4"/>
            <a:r>
              <a:rPr lang="en-US" dirty="0"/>
              <a:t>The quantity supplied at each price level is reduced, but the slope remains the same</a:t>
            </a:r>
          </a:p>
          <a:p>
            <a:pPr lvl="2"/>
            <a:endParaRPr lang="en-US" dirty="0"/>
          </a:p>
          <a:p>
            <a:pPr lvl="4"/>
            <a:r>
              <a:rPr lang="en-US" dirty="0"/>
              <a:t>The price intercept is now $0.75 rather than $1.33</a:t>
            </a:r>
          </a:p>
        </p:txBody>
      </p:sp>
      <p:pic>
        <p:nvPicPr>
          <p:cNvPr id="2050" name="Picture 2" descr="F:\TMS Files 2011-2012\Economics\Textbook- Images\Linear Supply- Cappuccinos (Change in C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04800"/>
            <a:ext cx="4614442" cy="44276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7423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pPr algn="ctr"/>
            <a:r>
              <a:rPr lang="en-US" u="sng" dirty="0"/>
              <a:t>Changes in ‘d’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762000"/>
            <a:ext cx="7772400" cy="5257800"/>
          </a:xfrm>
        </p:spPr>
        <p:txBody>
          <a:bodyPr/>
          <a:lstStyle/>
          <a:p>
            <a:pPr lvl="2"/>
            <a:endParaRPr lang="en-US" dirty="0"/>
          </a:p>
          <a:p>
            <a:pPr lvl="2"/>
            <a:r>
              <a:rPr lang="en-US" dirty="0"/>
              <a:t>Changes to the price coefficient </a:t>
            </a:r>
            <a:r>
              <a:rPr lang="en-US" b="1" dirty="0"/>
              <a:t>d </a:t>
            </a:r>
            <a:r>
              <a:rPr lang="en-US" dirty="0"/>
              <a:t>will change the steepness of the supply curve</a:t>
            </a:r>
          </a:p>
          <a:p>
            <a:pPr lvl="2"/>
            <a:endParaRPr lang="en-US" dirty="0"/>
          </a:p>
          <a:p>
            <a:pPr lvl="4"/>
            <a:r>
              <a:rPr lang="en-US" dirty="0"/>
              <a:t>This changes the price elasticity of the supply curve</a:t>
            </a:r>
          </a:p>
          <a:p>
            <a:pPr lvl="4"/>
            <a:endParaRPr lang="en-US" dirty="0"/>
          </a:p>
          <a:p>
            <a:pPr lvl="2"/>
            <a:r>
              <a:rPr lang="en-US" b="1" dirty="0"/>
              <a:t>Example; </a:t>
            </a:r>
            <a:r>
              <a:rPr lang="en-US" dirty="0"/>
              <a:t>Suppose the supply function changes to </a:t>
            </a:r>
            <a:r>
              <a:rPr lang="en-US" b="1" dirty="0"/>
              <a:t>Q = -200 + 200P </a:t>
            </a:r>
          </a:p>
          <a:p>
            <a:pPr lvl="4"/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752600" y="3505200"/>
          <a:ext cx="6324599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0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Linear</a:t>
                      </a:r>
                      <a:r>
                        <a:rPr lang="en-US" b="1" baseline="0" dirty="0"/>
                        <a:t> supply schedule: Cappuccinos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Price of</a:t>
                      </a:r>
                      <a:r>
                        <a:rPr lang="en-US" b="1" baseline="0" dirty="0"/>
                        <a:t> Cappuccinos (P)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Quantity</a:t>
                      </a:r>
                      <a:r>
                        <a:rPr lang="en-US" b="1" baseline="0" dirty="0"/>
                        <a:t> supplied per day (</a:t>
                      </a:r>
                      <a:r>
                        <a:rPr lang="en-US" b="1" dirty="0"/>
                        <a:t>Q</a:t>
                      </a:r>
                      <a:r>
                        <a:rPr lang="en-US" b="1" baseline="-25000" dirty="0"/>
                        <a:t>D</a:t>
                      </a:r>
                      <a:r>
                        <a:rPr lang="en-US" b="1" baseline="0" dirty="0"/>
                        <a:t>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946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304800"/>
            <a:ext cx="7772400" cy="62484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4"/>
            <a:endParaRPr lang="en-US" dirty="0"/>
          </a:p>
          <a:p>
            <a:pPr lvl="4"/>
            <a:r>
              <a:rPr lang="en-US" dirty="0"/>
              <a:t>The supply curve is less steep, indicating consumers are more sensitive to price changes than previously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The overall supply for cappuccinos has become more elastic</a:t>
            </a:r>
          </a:p>
        </p:txBody>
      </p:sp>
      <p:pic>
        <p:nvPicPr>
          <p:cNvPr id="3074" name="Picture 2" descr="F:\TMS Files 2011-2012\Economics\Textbook- Images\Linear Demand- Cappuccinos (Changes in b)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514600" y="288337"/>
            <a:ext cx="4572000" cy="43769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588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Summary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13281"/>
              </p:ext>
            </p:extLst>
          </p:nvPr>
        </p:nvGraphicFramePr>
        <p:xfrm>
          <a:off x="914400" y="1828800"/>
          <a:ext cx="7315200" cy="292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Component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Change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Impact on Demand/Supply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717">
                <a:tc rowSpan="4"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Linear</a:t>
                      </a:r>
                      <a:r>
                        <a:rPr lang="en-US" baseline="0" dirty="0"/>
                        <a:t> Demand</a:t>
                      </a:r>
                      <a:endParaRPr lang="en-US" dirty="0"/>
                    </a:p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/>
                        <a:t>(</a:t>
                      </a:r>
                      <a:r>
                        <a:rPr lang="en-US" b="1" dirty="0"/>
                        <a:t>Q</a:t>
                      </a:r>
                      <a:r>
                        <a:rPr lang="en-US" b="1" baseline="-25000" dirty="0"/>
                        <a:t>d</a:t>
                      </a:r>
                      <a:r>
                        <a:rPr lang="en-US" b="1" dirty="0"/>
                        <a:t> = a − </a:t>
                      </a:r>
                      <a:r>
                        <a:rPr lang="en-US" b="1" dirty="0" err="1"/>
                        <a:t>bP</a:t>
                      </a:r>
                      <a:r>
                        <a:rPr lang="en-US" b="0" dirty="0"/>
                        <a:t>)</a:t>
                      </a:r>
                    </a:p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dirty="0"/>
                    </a:p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dirty="0"/>
                    </a:p>
                    <a:p>
                      <a:r>
                        <a:rPr lang="en-US" dirty="0"/>
                        <a:t>Linear</a:t>
                      </a:r>
                      <a:r>
                        <a:rPr lang="en-US" baseline="0" dirty="0"/>
                        <a:t> Supply</a:t>
                      </a:r>
                      <a:endParaRPr lang="en-US" dirty="0"/>
                    </a:p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/>
                        <a:t>(</a:t>
                      </a:r>
                      <a:r>
                        <a:rPr lang="en-US" b="1" dirty="0"/>
                        <a:t>Q</a:t>
                      </a:r>
                      <a:r>
                        <a:rPr lang="en-US" b="1" baseline="-25000" dirty="0"/>
                        <a:t>s</a:t>
                      </a:r>
                      <a:r>
                        <a:rPr lang="en-US" b="1" dirty="0"/>
                        <a:t> = c + </a:t>
                      </a:r>
                      <a:r>
                        <a:rPr lang="en-US" b="1" dirty="0" err="1"/>
                        <a:t>dP</a:t>
                      </a:r>
                      <a:r>
                        <a:rPr lang="en-US" b="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</a:t>
                      </a:r>
                      <a:r>
                        <a:rPr lang="en-US" dirty="0"/>
                        <a:t> or</a:t>
                      </a:r>
                      <a:r>
                        <a:rPr lang="en-US" baseline="0" dirty="0"/>
                        <a:t> </a:t>
                      </a:r>
                      <a:r>
                        <a:rPr lang="en-US" b="1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Increase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Rightward</a:t>
                      </a:r>
                      <a:r>
                        <a:rPr lang="en-US" baseline="0" dirty="0"/>
                        <a:t> shift (Increase)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717">
                <a:tc vMerge="1"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/>
                        <a:t>a </a:t>
                      </a:r>
                      <a:r>
                        <a:rPr lang="en-US" baseline="0" dirty="0"/>
                        <a:t>or </a:t>
                      </a:r>
                      <a:r>
                        <a:rPr lang="en-US" b="1" baseline="0" dirty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Decrease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Leftward shift (Decrease)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7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</a:t>
                      </a:r>
                      <a:r>
                        <a:rPr lang="en-US" baseline="0" dirty="0"/>
                        <a:t> or </a:t>
                      </a:r>
                      <a:r>
                        <a:rPr lang="en-US" b="1" baseline="0" dirty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Increase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Less steep (Elastic)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71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/>
                        <a:t>b</a:t>
                      </a:r>
                      <a:r>
                        <a:rPr lang="en-US" baseline="0" dirty="0"/>
                        <a:t> or </a:t>
                      </a:r>
                      <a:r>
                        <a:rPr lang="en-US" b="1" baseline="0" dirty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Decrease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More</a:t>
                      </a:r>
                      <a:r>
                        <a:rPr lang="en-US" baseline="0" dirty="0"/>
                        <a:t> steep (Inelastic)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9384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792162"/>
          </a:xfrm>
        </p:spPr>
        <p:txBody>
          <a:bodyPr/>
          <a:lstStyle/>
          <a:p>
            <a:pPr algn="ctr"/>
            <a:r>
              <a:rPr lang="en-US" u="sng" dirty="0"/>
              <a:t>Study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685800"/>
            <a:ext cx="7772400" cy="6324600"/>
          </a:xfrm>
        </p:spPr>
        <p:txBody>
          <a:bodyPr>
            <a:normAutofit lnSpcReduction="10000"/>
          </a:bodyPr>
          <a:lstStyle/>
          <a:p>
            <a:pPr lvl="2"/>
            <a:endParaRPr lang="en-US" dirty="0"/>
          </a:p>
          <a:p>
            <a:pPr lvl="4"/>
            <a:r>
              <a:rPr lang="en-US" b="1" dirty="0"/>
              <a:t>1.	</a:t>
            </a:r>
            <a:r>
              <a:rPr lang="en-US" dirty="0"/>
              <a:t>Use the linear demand function, </a:t>
            </a:r>
            <a:r>
              <a:rPr lang="en-US" b="1" dirty="0"/>
              <a:t>Q</a:t>
            </a:r>
            <a:r>
              <a:rPr lang="en-US" b="1" baseline="-25000" dirty="0"/>
              <a:t>D</a:t>
            </a:r>
            <a:r>
              <a:rPr lang="en-US" b="1" dirty="0"/>
              <a:t> = 300 – 30P </a:t>
            </a:r>
          </a:p>
          <a:p>
            <a:pPr lvl="4"/>
            <a:endParaRPr lang="en-US" b="1" dirty="0"/>
          </a:p>
          <a:p>
            <a:pPr lvl="4"/>
            <a:r>
              <a:rPr lang="en-US" b="1" dirty="0"/>
              <a:t>A.	</a:t>
            </a:r>
            <a:r>
              <a:rPr lang="en-US" dirty="0"/>
              <a:t>Create a demand schedule with prices of $0, $3, $5, $7 and $9</a:t>
            </a:r>
          </a:p>
          <a:p>
            <a:pPr lvl="4"/>
            <a:endParaRPr lang="en-US" dirty="0"/>
          </a:p>
          <a:p>
            <a:pPr lvl="4"/>
            <a:r>
              <a:rPr lang="en-US" b="1" dirty="0"/>
              <a:t>B. </a:t>
            </a:r>
            <a:r>
              <a:rPr lang="en-US" dirty="0"/>
              <a:t>	Create a demand curve, plotting point from your demand 	schedule</a:t>
            </a:r>
          </a:p>
          <a:p>
            <a:pPr lvl="4"/>
            <a:endParaRPr lang="en-US" b="1" dirty="0"/>
          </a:p>
          <a:p>
            <a:pPr lvl="4"/>
            <a:r>
              <a:rPr lang="en-US" b="1" dirty="0"/>
              <a:t>C.	</a:t>
            </a:r>
            <a:r>
              <a:rPr lang="en-US" dirty="0"/>
              <a:t>Decrease the value of </a:t>
            </a:r>
            <a:r>
              <a:rPr lang="en-US" b="1" dirty="0"/>
              <a:t>a</a:t>
            </a:r>
            <a:r>
              <a:rPr lang="en-US" dirty="0"/>
              <a:t>, the autonomous element of demand, 	by 30 units. Create a new demand schedule, with the adjusted 	values for </a:t>
            </a:r>
            <a:r>
              <a:rPr lang="en-US" b="1" dirty="0"/>
              <a:t>Q</a:t>
            </a:r>
            <a:r>
              <a:rPr lang="en-US" b="1" baseline="-25000" dirty="0"/>
              <a:t>D</a:t>
            </a:r>
            <a:r>
              <a:rPr lang="en-US" dirty="0"/>
              <a:t>.</a:t>
            </a:r>
          </a:p>
          <a:p>
            <a:pPr lvl="4">
              <a:buNone/>
            </a:pPr>
            <a:endParaRPr lang="en-US" dirty="0"/>
          </a:p>
          <a:p>
            <a:pPr lvl="4"/>
            <a:r>
              <a:rPr lang="en-US" b="1" dirty="0"/>
              <a:t>D.	</a:t>
            </a:r>
            <a:r>
              <a:rPr lang="en-US" dirty="0"/>
              <a:t>On your previous diagram, show the new demand curve</a:t>
            </a:r>
          </a:p>
          <a:p>
            <a:pPr lvl="4">
              <a:buNone/>
            </a:pPr>
            <a:endParaRPr lang="en-US" dirty="0"/>
          </a:p>
          <a:p>
            <a:pPr lvl="4"/>
            <a:r>
              <a:rPr lang="en-US" b="1" dirty="0"/>
              <a:t>E.	</a:t>
            </a:r>
            <a:r>
              <a:rPr lang="en-US" dirty="0"/>
              <a:t>Now change the value of the price coefficient, in the original 	function to – 10. Calculate the prices and quantities 	demanded, and list them of a demand schedule</a:t>
            </a:r>
          </a:p>
          <a:p>
            <a:pPr lvl="4">
              <a:buNone/>
            </a:pPr>
            <a:endParaRPr lang="en-US" dirty="0"/>
          </a:p>
          <a:p>
            <a:pPr lvl="4"/>
            <a:r>
              <a:rPr lang="en-US" b="1" dirty="0"/>
              <a:t>F. 	</a:t>
            </a:r>
            <a:r>
              <a:rPr lang="en-US" dirty="0"/>
              <a:t>Create a new demand curve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99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772400" cy="792162"/>
          </a:xfrm>
        </p:spPr>
        <p:txBody>
          <a:bodyPr/>
          <a:lstStyle/>
          <a:p>
            <a:pPr algn="ctr"/>
            <a:r>
              <a:rPr lang="en-US" u="sng" dirty="0"/>
              <a:t>Study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685800"/>
            <a:ext cx="7772400" cy="6324600"/>
          </a:xfrm>
        </p:spPr>
        <p:txBody>
          <a:bodyPr>
            <a:normAutofit/>
          </a:bodyPr>
          <a:lstStyle/>
          <a:p>
            <a:pPr lvl="2"/>
            <a:endParaRPr lang="en-US" dirty="0"/>
          </a:p>
          <a:p>
            <a:pPr lvl="4">
              <a:buNone/>
            </a:pPr>
            <a:endParaRPr lang="en-US" b="1" dirty="0"/>
          </a:p>
          <a:p>
            <a:pPr lvl="4"/>
            <a:r>
              <a:rPr lang="en-US" b="1" dirty="0"/>
              <a:t>1.	</a:t>
            </a:r>
            <a:r>
              <a:rPr lang="en-US" dirty="0"/>
              <a:t>Use the linear demand function, </a:t>
            </a:r>
            <a:r>
              <a:rPr lang="en-US" b="1" dirty="0"/>
              <a:t>Q</a:t>
            </a:r>
            <a:r>
              <a:rPr lang="en-US" b="1" baseline="-25000" dirty="0"/>
              <a:t>S</a:t>
            </a:r>
            <a:r>
              <a:rPr lang="en-US" b="1" dirty="0"/>
              <a:t> = -100 + 10P </a:t>
            </a:r>
          </a:p>
          <a:p>
            <a:pPr lvl="4"/>
            <a:endParaRPr lang="en-US" b="1" dirty="0"/>
          </a:p>
          <a:p>
            <a:pPr lvl="4"/>
            <a:r>
              <a:rPr lang="en-US" b="1" dirty="0"/>
              <a:t>A.	</a:t>
            </a:r>
            <a:r>
              <a:rPr lang="en-US" dirty="0"/>
              <a:t>Create a supply schedule with prices of $10, $20, $30, $40 	and $50</a:t>
            </a:r>
          </a:p>
          <a:p>
            <a:pPr lvl="4"/>
            <a:endParaRPr lang="en-US" dirty="0"/>
          </a:p>
          <a:p>
            <a:pPr lvl="4"/>
            <a:r>
              <a:rPr lang="en-US" b="1" dirty="0"/>
              <a:t>B. </a:t>
            </a:r>
            <a:r>
              <a:rPr lang="en-US" dirty="0"/>
              <a:t>	Create a supply curve, plotting point from your demand 	schedule</a:t>
            </a:r>
          </a:p>
          <a:p>
            <a:pPr lvl="4"/>
            <a:endParaRPr lang="en-US" b="1" dirty="0"/>
          </a:p>
          <a:p>
            <a:pPr lvl="4"/>
            <a:r>
              <a:rPr lang="en-US" b="1" dirty="0"/>
              <a:t>C.	</a:t>
            </a:r>
            <a:r>
              <a:rPr lang="en-US" dirty="0"/>
              <a:t>Decrease the value of </a:t>
            </a:r>
            <a:r>
              <a:rPr lang="en-US" b="1" dirty="0"/>
              <a:t>c</a:t>
            </a:r>
            <a:r>
              <a:rPr lang="en-US" dirty="0"/>
              <a:t>, the autonomous element of supply, 	by 50 units. Create a new supply schedule, with the adjusted 	values for </a:t>
            </a:r>
            <a:r>
              <a:rPr lang="en-US" b="1" dirty="0"/>
              <a:t>Q</a:t>
            </a:r>
            <a:r>
              <a:rPr lang="en-US" b="1" baseline="-25000" dirty="0"/>
              <a:t>S</a:t>
            </a:r>
            <a:r>
              <a:rPr lang="en-US" dirty="0"/>
              <a:t>.</a:t>
            </a:r>
          </a:p>
          <a:p>
            <a:pPr lvl="4">
              <a:buNone/>
            </a:pPr>
            <a:endParaRPr lang="en-US" dirty="0"/>
          </a:p>
          <a:p>
            <a:pPr lvl="4"/>
            <a:r>
              <a:rPr lang="en-US" b="1" dirty="0"/>
              <a:t>D.	</a:t>
            </a:r>
            <a:r>
              <a:rPr lang="en-US" dirty="0"/>
              <a:t>On your previous diagram, show the new supply curve</a:t>
            </a:r>
          </a:p>
          <a:p>
            <a:pPr lvl="4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27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Linear Demand &amp; Supply Functions</a:t>
            </a:r>
          </a:p>
        </p:txBody>
      </p:sp>
    </p:spTree>
    <p:extLst>
      <p:ext uri="{BB962C8B-B14F-4D97-AF65-F5344CB8AC3E}">
        <p14:creationId xmlns:p14="http://schemas.microsoft.com/office/powerpoint/2010/main" val="2464762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Typical Demand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05400"/>
          </a:xfrm>
        </p:spPr>
        <p:txBody>
          <a:bodyPr/>
          <a:lstStyle/>
          <a:p>
            <a:pPr lvl="2"/>
            <a:endParaRPr lang="en-US" dirty="0"/>
          </a:p>
          <a:p>
            <a:pPr lvl="2"/>
            <a:r>
              <a:rPr lang="en-US" dirty="0"/>
              <a:t>Demand for a good can be expressed using mathematical functions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A typical demand function looks like </a:t>
            </a:r>
            <a:r>
              <a:rPr lang="en-US" b="1" dirty="0"/>
              <a:t>Q</a:t>
            </a:r>
            <a:r>
              <a:rPr lang="en-US" b="1" baseline="-25000" dirty="0"/>
              <a:t>D</a:t>
            </a:r>
            <a:r>
              <a:rPr lang="en-US" b="1" dirty="0"/>
              <a:t> = a – </a:t>
            </a:r>
            <a:r>
              <a:rPr lang="en-US" b="1" dirty="0" err="1"/>
              <a:t>bP</a:t>
            </a:r>
            <a:r>
              <a:rPr lang="en-US" b="1" dirty="0"/>
              <a:t>  </a:t>
            </a:r>
            <a:r>
              <a:rPr lang="en-US" dirty="0"/>
              <a:t>where,</a:t>
            </a:r>
            <a:endParaRPr lang="en-US" b="1" dirty="0"/>
          </a:p>
          <a:p>
            <a:pPr lvl="4"/>
            <a:endParaRPr lang="en-US" b="1" dirty="0"/>
          </a:p>
          <a:p>
            <a:pPr lvl="4"/>
            <a:r>
              <a:rPr lang="en-US" dirty="0"/>
              <a:t> </a:t>
            </a:r>
            <a:r>
              <a:rPr lang="en-US" b="1" dirty="0"/>
              <a:t>Q</a:t>
            </a:r>
            <a:r>
              <a:rPr lang="en-US" b="1" baseline="-25000" dirty="0"/>
              <a:t>D</a:t>
            </a:r>
            <a:r>
              <a:rPr lang="en-US" b="1" dirty="0"/>
              <a:t> </a:t>
            </a:r>
            <a:r>
              <a:rPr lang="en-US" dirty="0"/>
              <a:t>represents the quantity demanded</a:t>
            </a:r>
          </a:p>
          <a:p>
            <a:pPr lvl="4"/>
            <a:endParaRPr lang="en-US" dirty="0"/>
          </a:p>
          <a:p>
            <a:pPr lvl="4"/>
            <a:r>
              <a:rPr lang="en-US" b="1" dirty="0"/>
              <a:t>a </a:t>
            </a:r>
            <a:r>
              <a:rPr lang="en-US" dirty="0"/>
              <a:t>represents the autonomous level of demand, or the quantity demanded if the price were zero (</a:t>
            </a:r>
            <a:r>
              <a:rPr lang="en-US" b="1" dirty="0"/>
              <a:t>Q-intercept</a:t>
            </a:r>
            <a:r>
              <a:rPr lang="en-US" dirty="0"/>
              <a:t>)</a:t>
            </a:r>
          </a:p>
          <a:p>
            <a:pPr lvl="4"/>
            <a:endParaRPr lang="en-US" b="1" dirty="0"/>
          </a:p>
          <a:p>
            <a:pPr lvl="4"/>
            <a:r>
              <a:rPr lang="en-US" b="1" dirty="0"/>
              <a:t>b </a:t>
            </a:r>
            <a:r>
              <a:rPr lang="en-US" dirty="0"/>
              <a:t>represents the change in quantity demanded resulting from a change in price (the slope calculated as ∆</a:t>
            </a:r>
            <a:r>
              <a:rPr lang="en-US" b="1" dirty="0"/>
              <a:t>Q</a:t>
            </a:r>
            <a:r>
              <a:rPr lang="en-US" b="1" baseline="-25000" dirty="0"/>
              <a:t>d</a:t>
            </a:r>
            <a:r>
              <a:rPr lang="en-US" dirty="0"/>
              <a:t>/∆P)</a:t>
            </a:r>
          </a:p>
          <a:p>
            <a:pPr lvl="4"/>
            <a:endParaRPr lang="en-US" b="1" dirty="0"/>
          </a:p>
          <a:p>
            <a:pPr lvl="4"/>
            <a:r>
              <a:rPr lang="en-US" b="1" dirty="0"/>
              <a:t>P </a:t>
            </a:r>
            <a:r>
              <a:rPr lang="en-US" dirty="0"/>
              <a:t>represents the price of a single item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1609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en-US" u="sng" dirty="0"/>
              <a:t>Example; Demand for Cappuccinos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066800"/>
            <a:ext cx="7772400" cy="4953000"/>
          </a:xfrm>
        </p:spPr>
        <p:txBody>
          <a:bodyPr/>
          <a:lstStyle/>
          <a:p>
            <a:pPr lvl="2"/>
            <a:endParaRPr lang="en-US" dirty="0"/>
          </a:p>
          <a:p>
            <a:pPr lvl="2"/>
            <a:r>
              <a:rPr lang="en-US" dirty="0"/>
              <a:t>Suppose the demand for cappuccinos in Richmond Hill can be expressed as </a:t>
            </a:r>
            <a:r>
              <a:rPr lang="en-US" b="1" dirty="0"/>
              <a:t>Q</a:t>
            </a:r>
            <a:r>
              <a:rPr lang="en-US" b="1" baseline="-25000" dirty="0"/>
              <a:t>D</a:t>
            </a:r>
            <a:r>
              <a:rPr lang="en-US" b="1" dirty="0"/>
              <a:t> = 600 – 50P </a:t>
            </a:r>
          </a:p>
          <a:p>
            <a:pPr lvl="2"/>
            <a:endParaRPr lang="en-US" b="1" dirty="0"/>
          </a:p>
          <a:p>
            <a:pPr lvl="4"/>
            <a:r>
              <a:rPr lang="en-US" dirty="0"/>
              <a:t>It is possible to construct both a demand schedule and demand curve from this demand function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76400" y="3429000"/>
          <a:ext cx="6324599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0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Linear</a:t>
                      </a:r>
                      <a:r>
                        <a:rPr lang="en-US" b="1" baseline="0" dirty="0"/>
                        <a:t> demand schedule: Cappuccinos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Price of</a:t>
                      </a:r>
                      <a:r>
                        <a:rPr lang="en-US" b="1" baseline="0" dirty="0"/>
                        <a:t> Cappuccinos (P)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Quantity demanded</a:t>
                      </a:r>
                      <a:r>
                        <a:rPr lang="en-US" b="1" baseline="0" dirty="0"/>
                        <a:t>  per day (</a:t>
                      </a:r>
                      <a:r>
                        <a:rPr lang="en-US" b="1" dirty="0"/>
                        <a:t>Q</a:t>
                      </a:r>
                      <a:r>
                        <a:rPr lang="en-US" b="1" baseline="-25000" dirty="0"/>
                        <a:t>D</a:t>
                      </a:r>
                      <a:r>
                        <a:rPr lang="en-US" b="1" baseline="0" dirty="0"/>
                        <a:t>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343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57800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 lvl="4"/>
            <a:r>
              <a:rPr lang="en-US" dirty="0"/>
              <a:t>A movement along the demand curve will occur any time the price of cappuccinos increases or decreases</a:t>
            </a:r>
          </a:p>
          <a:p>
            <a:pPr lvl="2"/>
            <a:endParaRPr lang="en-US" dirty="0"/>
          </a:p>
          <a:p>
            <a:pPr lvl="4"/>
            <a:r>
              <a:rPr lang="en-US" dirty="0"/>
              <a:t>At lower prices, more are demanded; at higher prices fewer cappuccinos are demanded by consumers</a:t>
            </a:r>
          </a:p>
        </p:txBody>
      </p:sp>
      <p:pic>
        <p:nvPicPr>
          <p:cNvPr id="1026" name="Picture 2" descr="F:\TMS Files 2011-2012\Economics\Textbook- Images\Linear Demand- Cappuccino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04800"/>
            <a:ext cx="4365056" cy="411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12112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792162"/>
          </a:xfrm>
        </p:spPr>
        <p:txBody>
          <a:bodyPr/>
          <a:lstStyle/>
          <a:p>
            <a:pPr algn="ctr"/>
            <a:r>
              <a:rPr lang="en-US" u="sng" dirty="0"/>
              <a:t>Changes in ‘a’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838200"/>
            <a:ext cx="7772400" cy="5791200"/>
          </a:xfrm>
        </p:spPr>
        <p:txBody>
          <a:bodyPr/>
          <a:lstStyle/>
          <a:p>
            <a:pPr lvl="2"/>
            <a:endParaRPr lang="en-US" dirty="0"/>
          </a:p>
          <a:p>
            <a:pPr lvl="2"/>
            <a:r>
              <a:rPr lang="en-US" dirty="0"/>
              <a:t>If any of the determinants of demand change, then the ‘</a:t>
            </a:r>
            <a:r>
              <a:rPr lang="en-US" b="1" dirty="0"/>
              <a:t>a’ </a:t>
            </a:r>
            <a:r>
              <a:rPr lang="en-US" dirty="0"/>
              <a:t>value in the demand function will change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The demand curve will shift either left or right</a:t>
            </a:r>
          </a:p>
          <a:p>
            <a:pPr lvl="4"/>
            <a:endParaRPr lang="en-US" dirty="0"/>
          </a:p>
          <a:p>
            <a:pPr lvl="2"/>
            <a:r>
              <a:rPr lang="en-US" b="1" dirty="0"/>
              <a:t>Example; </a:t>
            </a:r>
            <a:r>
              <a:rPr lang="en-US" dirty="0"/>
              <a:t>Suppose the demand function changes to </a:t>
            </a:r>
            <a:r>
              <a:rPr lang="en-US" b="1" dirty="0"/>
              <a:t>Q</a:t>
            </a:r>
            <a:r>
              <a:rPr lang="en-US" b="1" baseline="-25000" dirty="0"/>
              <a:t>D</a:t>
            </a:r>
            <a:r>
              <a:rPr lang="en-US" b="1" dirty="0"/>
              <a:t> = 500 – 50P </a:t>
            </a:r>
            <a:endParaRPr lang="en-US" dirty="0"/>
          </a:p>
          <a:p>
            <a:pPr lvl="4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752600" y="3505200"/>
          <a:ext cx="6324599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0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Linear</a:t>
                      </a:r>
                      <a:r>
                        <a:rPr lang="en-US" b="1" baseline="0" dirty="0"/>
                        <a:t> demand schedule: Cappuccinos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Price of</a:t>
                      </a:r>
                      <a:r>
                        <a:rPr lang="en-US" b="1" baseline="0" dirty="0"/>
                        <a:t> Cappuccinos (P)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Quantity demanded</a:t>
                      </a:r>
                      <a:r>
                        <a:rPr lang="en-US" b="1" baseline="0" dirty="0"/>
                        <a:t>  per day (</a:t>
                      </a:r>
                      <a:r>
                        <a:rPr lang="en-US" b="1" dirty="0"/>
                        <a:t>Q</a:t>
                      </a:r>
                      <a:r>
                        <a:rPr lang="en-US" b="1" baseline="-25000" dirty="0"/>
                        <a:t>D</a:t>
                      </a:r>
                      <a:r>
                        <a:rPr lang="en-US" b="1" baseline="0" dirty="0"/>
                        <a:t>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840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6400800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4"/>
            <a:endParaRPr lang="en-US" dirty="0"/>
          </a:p>
          <a:p>
            <a:pPr lvl="4"/>
            <a:r>
              <a:rPr lang="en-US" dirty="0"/>
              <a:t>The slope of the new demand curve will be the same as the original curve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The demand curve shifts left, or down by 100 units at every price</a:t>
            </a:r>
          </a:p>
          <a:p>
            <a:pPr lvl="2">
              <a:buNone/>
            </a:pPr>
            <a:endParaRPr lang="en-US" dirty="0"/>
          </a:p>
          <a:p>
            <a:pPr lvl="4"/>
            <a:r>
              <a:rPr lang="en-US" dirty="0"/>
              <a:t>The Q-intercept  is now at 500 rather than 600</a:t>
            </a:r>
          </a:p>
        </p:txBody>
      </p:sp>
      <p:pic>
        <p:nvPicPr>
          <p:cNvPr id="2050" name="Picture 2" descr="F:\TMS Files 2011-2012\Economics\Textbook- Images\Linear Demand- Cappuccinos (Change in a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04800"/>
            <a:ext cx="4191000" cy="39507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38552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pPr algn="ctr"/>
            <a:r>
              <a:rPr lang="en-US" u="sng" dirty="0"/>
              <a:t>Changes in ‘b’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762000"/>
            <a:ext cx="7772400" cy="5257800"/>
          </a:xfrm>
        </p:spPr>
        <p:txBody>
          <a:bodyPr/>
          <a:lstStyle/>
          <a:p>
            <a:pPr lvl="2"/>
            <a:endParaRPr lang="en-US" dirty="0"/>
          </a:p>
          <a:p>
            <a:pPr lvl="2"/>
            <a:r>
              <a:rPr lang="en-US" dirty="0"/>
              <a:t>Changes to the price coefficient </a:t>
            </a:r>
            <a:r>
              <a:rPr lang="en-US" b="1" dirty="0"/>
              <a:t>b </a:t>
            </a:r>
            <a:r>
              <a:rPr lang="en-US" dirty="0"/>
              <a:t>will change the steepness of the demand curve</a:t>
            </a:r>
          </a:p>
          <a:p>
            <a:pPr lvl="2"/>
            <a:endParaRPr lang="en-US" dirty="0"/>
          </a:p>
          <a:p>
            <a:pPr lvl="4"/>
            <a:r>
              <a:rPr lang="en-US" dirty="0"/>
              <a:t>This changes the price elasticity of the demand curve</a:t>
            </a:r>
          </a:p>
          <a:p>
            <a:pPr lvl="4"/>
            <a:endParaRPr lang="en-US" dirty="0"/>
          </a:p>
          <a:p>
            <a:pPr lvl="2"/>
            <a:r>
              <a:rPr lang="en-US" b="1" dirty="0"/>
              <a:t>Example; </a:t>
            </a:r>
            <a:r>
              <a:rPr lang="en-US" dirty="0"/>
              <a:t>Suppose the demand function changes to </a:t>
            </a:r>
            <a:r>
              <a:rPr lang="en-US" b="1" dirty="0"/>
              <a:t>Q</a:t>
            </a:r>
            <a:r>
              <a:rPr lang="en-US" b="1" baseline="-25000" dirty="0"/>
              <a:t>D</a:t>
            </a:r>
            <a:r>
              <a:rPr lang="en-US" b="1" dirty="0"/>
              <a:t> = 600 – 30P </a:t>
            </a:r>
          </a:p>
          <a:p>
            <a:pPr lvl="4"/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752600" y="3505200"/>
          <a:ext cx="6324599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0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Linear</a:t>
                      </a:r>
                      <a:r>
                        <a:rPr lang="en-US" b="1" baseline="0" dirty="0"/>
                        <a:t> demand schedule: Cappuccinos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Price of</a:t>
                      </a:r>
                      <a:r>
                        <a:rPr lang="en-US" b="1" baseline="0" dirty="0"/>
                        <a:t> Cappuccinos (P)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Quantity demanded</a:t>
                      </a:r>
                      <a:r>
                        <a:rPr lang="en-US" b="1" baseline="0" dirty="0"/>
                        <a:t>  per day (</a:t>
                      </a:r>
                      <a:r>
                        <a:rPr lang="en-US" b="1" dirty="0"/>
                        <a:t>Q</a:t>
                      </a:r>
                      <a:r>
                        <a:rPr lang="en-US" b="1" baseline="-25000" dirty="0"/>
                        <a:t>D</a:t>
                      </a:r>
                      <a:r>
                        <a:rPr lang="en-US" b="1" baseline="0" dirty="0"/>
                        <a:t>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106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304800"/>
            <a:ext cx="7772400" cy="62484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4"/>
            <a:endParaRPr lang="en-US" dirty="0"/>
          </a:p>
          <a:p>
            <a:pPr lvl="4"/>
            <a:r>
              <a:rPr lang="en-US" dirty="0"/>
              <a:t>The demand curve has become steeper, indicating consumers are less sensitive to price changes than previously</a:t>
            </a:r>
          </a:p>
          <a:p>
            <a:pPr lvl="4"/>
            <a:endParaRPr lang="en-US" dirty="0"/>
          </a:p>
          <a:p>
            <a:pPr lvl="4"/>
            <a:r>
              <a:rPr lang="en-US" dirty="0"/>
              <a:t>The overall demand for cappuccinos has become more inelastic</a:t>
            </a:r>
          </a:p>
        </p:txBody>
      </p:sp>
      <p:pic>
        <p:nvPicPr>
          <p:cNvPr id="3074" name="Picture 2" descr="F:\TMS Files 2011-2012\Economics\Textbook- Images\Linear Demand- Cappuccinos (Changes in b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28600"/>
            <a:ext cx="4572000" cy="44963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55366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867</Words>
  <Application>Microsoft Office PowerPoint</Application>
  <PresentationFormat>On-screen Show (4:3)</PresentationFormat>
  <Paragraphs>278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Franklin Gothic Book</vt:lpstr>
      <vt:lpstr>Perpetua</vt:lpstr>
      <vt:lpstr>Wingdings 2</vt:lpstr>
      <vt:lpstr>Office Theme</vt:lpstr>
      <vt:lpstr>Equity</vt:lpstr>
      <vt:lpstr>1_Equity</vt:lpstr>
      <vt:lpstr>2_Equity</vt:lpstr>
      <vt:lpstr>Mathematical Economics</vt:lpstr>
      <vt:lpstr>Linear Demand &amp; Supply Functions</vt:lpstr>
      <vt:lpstr>Typical Demand Function</vt:lpstr>
      <vt:lpstr>Example; Demand for Cappuccinos</vt:lpstr>
      <vt:lpstr>PowerPoint Presentation</vt:lpstr>
      <vt:lpstr>Changes in ‘a’</vt:lpstr>
      <vt:lpstr>PowerPoint Presentation</vt:lpstr>
      <vt:lpstr>Changes in ‘b’</vt:lpstr>
      <vt:lpstr>PowerPoint Presentation</vt:lpstr>
      <vt:lpstr>Typical Supply Function</vt:lpstr>
      <vt:lpstr>Example; Supply Cappuccinos</vt:lpstr>
      <vt:lpstr>PowerPoint Presentation</vt:lpstr>
      <vt:lpstr>Changes in ‘c’</vt:lpstr>
      <vt:lpstr>PowerPoint Presentation</vt:lpstr>
      <vt:lpstr>Changes in ‘d’</vt:lpstr>
      <vt:lpstr>PowerPoint Presentation</vt:lpstr>
      <vt:lpstr>Summary</vt:lpstr>
      <vt:lpstr>Study Questions</vt:lpstr>
      <vt:lpstr>Study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Mathematical Economics</dc:title>
  <dc:creator>Brendan Kenny</dc:creator>
  <cp:lastModifiedBy>Thinkpad</cp:lastModifiedBy>
  <cp:revision>18</cp:revision>
  <dcterms:created xsi:type="dcterms:W3CDTF">2006-08-16T00:00:00Z</dcterms:created>
  <dcterms:modified xsi:type="dcterms:W3CDTF">2017-11-18T22:29:42Z</dcterms:modified>
</cp:coreProperties>
</file>