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6619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86087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78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53911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15485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51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614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0409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64166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90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2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6/12/2014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76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05930"/>
            <a:ext cx="8991600" cy="1470025"/>
          </a:xfrm>
        </p:spPr>
        <p:txBody>
          <a:bodyPr/>
          <a:lstStyle/>
          <a:p>
            <a:r>
              <a:rPr lang="en-US" dirty="0" smtClean="0"/>
              <a:t>Market Equilibrium and Linear Equations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868362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Market Equilibrium and Linear Equations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5105400"/>
          </a:xfrm>
        </p:spPr>
        <p:txBody>
          <a:bodyPr/>
          <a:lstStyle/>
          <a:p>
            <a:pPr lvl="2"/>
            <a:endParaRPr lang="en-US" b="1" dirty="0" smtClean="0"/>
          </a:p>
          <a:p>
            <a:pPr lvl="2"/>
            <a:r>
              <a:rPr lang="en-US" dirty="0" smtClean="0"/>
              <a:t>Linear equations can be used to solve the market equilibrium by setting the quantity supplied equal to the quantity demanded</a:t>
            </a:r>
          </a:p>
          <a:p>
            <a:pPr lvl="2"/>
            <a:endParaRPr lang="en-US" dirty="0" smtClean="0"/>
          </a:p>
          <a:p>
            <a:pPr lvl="4"/>
            <a:r>
              <a:rPr lang="en-US" dirty="0" smtClean="0"/>
              <a:t>The market is in equilibrium when 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/>
            <a:endParaRPr lang="en-US" b="1" baseline="-25000" dirty="0" smtClean="0"/>
          </a:p>
          <a:p>
            <a:pPr lvl="2"/>
            <a:r>
              <a:rPr lang="en-US" b="1" dirty="0" smtClean="0"/>
              <a:t>Example;  </a:t>
            </a:r>
            <a:r>
              <a:rPr lang="en-US" dirty="0" smtClean="0"/>
              <a:t>Suppose the market for cappuccino can be modeled by the following, 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b="1" dirty="0" smtClean="0"/>
              <a:t>= 600 – 50P </a:t>
            </a:r>
            <a:r>
              <a:rPr lang="en-US" dirty="0" smtClean="0"/>
              <a:t>and </a:t>
            </a:r>
            <a:r>
              <a:rPr lang="en-US" b="1" dirty="0" smtClean="0"/>
              <a:t>Q</a:t>
            </a:r>
            <a:r>
              <a:rPr lang="en-US" b="1" baseline="-25000" dirty="0" smtClean="0"/>
              <a:t>s </a:t>
            </a:r>
            <a:r>
              <a:rPr lang="en-US" b="1" dirty="0" smtClean="0"/>
              <a:t>= – 200+ 150P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733800"/>
          <a:ext cx="79248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800"/>
                <a:gridCol w="2667000"/>
                <a:gridCol w="2667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Linear</a:t>
                      </a:r>
                      <a:r>
                        <a:rPr lang="en-US" b="1" baseline="0" dirty="0" smtClean="0"/>
                        <a:t> supply and demand schedules: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of</a:t>
                      </a:r>
                      <a:r>
                        <a:rPr lang="en-US" b="1" baseline="0" dirty="0" smtClean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demanded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D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 supplied</a:t>
                      </a:r>
                      <a:r>
                        <a:rPr lang="en-US" b="1" baseline="0" dirty="0" smtClean="0"/>
                        <a:t>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S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63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00800"/>
          </a:xfrm>
        </p:spPr>
        <p:txBody>
          <a:bodyPr/>
          <a:lstStyle/>
          <a:p>
            <a:pPr lvl="2">
              <a:buNone/>
            </a:pPr>
            <a:endParaRPr lang="en-US" dirty="0" smtClean="0"/>
          </a:p>
          <a:p>
            <a:pPr lvl="2"/>
            <a:r>
              <a:rPr lang="en-US" dirty="0" smtClean="0"/>
              <a:t>The equilibrium is the point at which supply equals demand,</a:t>
            </a:r>
          </a:p>
          <a:p>
            <a:pPr lvl="4">
              <a:buNone/>
            </a:pPr>
            <a:endParaRPr lang="en-US" b="1" dirty="0" smtClean="0"/>
          </a:p>
          <a:p>
            <a:pPr lvl="4">
              <a:buNone/>
            </a:pP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600 – 50P = – 200+ 150P</a:t>
            </a:r>
          </a:p>
          <a:p>
            <a:pPr lvl="4">
              <a:buNone/>
            </a:pPr>
            <a:r>
              <a:rPr lang="en-US" b="1" dirty="0" smtClean="0"/>
              <a:t>200P =800</a:t>
            </a:r>
          </a:p>
          <a:p>
            <a:pPr lvl="4">
              <a:buNone/>
            </a:pPr>
            <a:r>
              <a:rPr lang="en-US" dirty="0" smtClean="0"/>
              <a:t>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$4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400 units</a:t>
            </a:r>
          </a:p>
          <a:p>
            <a:pPr lvl="4">
              <a:buNone/>
            </a:pPr>
            <a:r>
              <a:rPr lang="en-US" dirty="0" smtClean="0"/>
              <a:t>Therefore the equilibrium price is $4 and the quantity is 400 units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1026" name="Picture 2" descr="F:\TMS Files 2011-2012\Economics\Textbook- Images\Linear Demand- Market Equilibriu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361538"/>
            <a:ext cx="3547415" cy="33440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518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Shifts in Supply and Equilibrium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Shifts in the supply can also be illustrated using linear functions</a:t>
            </a:r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price of coffee beans increases, adding to the costs of the production of cappuccino and reducing the supply. The new supply function is </a:t>
            </a:r>
            <a:r>
              <a:rPr lang="en-US" b="1" dirty="0" smtClean="0"/>
              <a:t>Q</a:t>
            </a:r>
            <a:r>
              <a:rPr lang="en-US" b="1" baseline="-25000" dirty="0" smtClean="0"/>
              <a:t>s </a:t>
            </a:r>
            <a:r>
              <a:rPr lang="en-US" b="1" dirty="0" smtClean="0"/>
              <a:t>= – 400+ 150P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3429000"/>
          <a:ext cx="6324599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0799"/>
                <a:gridCol w="3733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Linear</a:t>
                      </a:r>
                      <a:r>
                        <a:rPr lang="en-US" b="1" baseline="0" dirty="0" smtClean="0"/>
                        <a:t> supply schedule: Cappuccinos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of</a:t>
                      </a:r>
                      <a:r>
                        <a:rPr lang="en-US" b="1" baseline="0" dirty="0" smtClean="0"/>
                        <a:t> Cappuccinos (P)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Quantity</a:t>
                      </a:r>
                      <a:r>
                        <a:rPr lang="en-US" b="1" baseline="0" dirty="0" smtClean="0"/>
                        <a:t> supplied per day (</a:t>
                      </a:r>
                      <a:r>
                        <a:rPr lang="en-US" b="1" dirty="0" smtClean="0"/>
                        <a:t>Q</a:t>
                      </a:r>
                      <a:r>
                        <a:rPr lang="en-US" b="1" baseline="-25000" dirty="0" smtClean="0"/>
                        <a:t>D</a:t>
                      </a:r>
                      <a:r>
                        <a:rPr lang="en-US" b="1" baseline="0" dirty="0" smtClean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86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477000"/>
          </a:xfrm>
        </p:spPr>
        <p:txBody>
          <a:bodyPr>
            <a:normAutofit/>
          </a:bodyPr>
          <a:lstStyle/>
          <a:p>
            <a:pPr lvl="4"/>
            <a:r>
              <a:rPr lang="en-US" dirty="0" smtClean="0"/>
              <a:t>Solving the new equilibrium,</a:t>
            </a:r>
          </a:p>
          <a:p>
            <a:pPr lvl="4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	600 – 50P = – 400+ 150P</a:t>
            </a:r>
          </a:p>
          <a:p>
            <a:pPr lvl="4">
              <a:buNone/>
            </a:pPr>
            <a:r>
              <a:rPr lang="en-US" b="1" dirty="0" smtClean="0"/>
              <a:t>	200P =1000</a:t>
            </a:r>
          </a:p>
          <a:p>
            <a:pPr lvl="4">
              <a:buNone/>
            </a:pPr>
            <a:r>
              <a:rPr lang="en-US" dirty="0" smtClean="0"/>
              <a:t>	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$5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350 units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The price rises until the market is cleared, with all excess demand eliminated</a:t>
            </a:r>
            <a:endParaRPr lang="en-US" dirty="0"/>
          </a:p>
        </p:txBody>
      </p:sp>
      <p:pic>
        <p:nvPicPr>
          <p:cNvPr id="5" name="Picture 2" descr="F:\TMS Files 2011-2012\Economics\Textbook- Images\Linear Demand- Market Equilibrium (Supply Shift)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209800" y="2133600"/>
            <a:ext cx="3809999" cy="35915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979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Shifts in Demand and Equilibrium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4864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Changes in demand will also effect the equilibrium price and quantity</a:t>
            </a:r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a decrease in the demand for cappuccinos shifts the demand curve to the right. In addition, the demand curve becomes less elastic. The new demand function is 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b="1" dirty="0" smtClean="0"/>
              <a:t>= 400 – 25P </a:t>
            </a:r>
          </a:p>
          <a:p>
            <a:pPr lvl="4"/>
            <a:endParaRPr lang="en-US" b="1" dirty="0" smtClean="0"/>
          </a:p>
          <a:p>
            <a:pPr lvl="4"/>
            <a:r>
              <a:rPr lang="en-US" dirty="0" smtClean="0"/>
              <a:t>Solving the new equilibrium algebraically,</a:t>
            </a:r>
          </a:p>
          <a:p>
            <a:pPr lvl="4">
              <a:buNone/>
            </a:pPr>
            <a:endParaRPr lang="en-US" dirty="0" smtClean="0"/>
          </a:p>
          <a:p>
            <a:pPr lvl="4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Q</a:t>
            </a:r>
            <a:r>
              <a:rPr lang="en-US" b="1" baseline="-25000" dirty="0" err="1" smtClean="0"/>
              <a:t>d</a:t>
            </a:r>
            <a:r>
              <a:rPr lang="en-US" b="1" baseline="-25000" dirty="0" smtClean="0"/>
              <a:t> </a:t>
            </a:r>
            <a:r>
              <a:rPr lang="en-US" dirty="0" smtClean="0"/>
              <a:t>= </a:t>
            </a:r>
            <a:r>
              <a:rPr lang="en-US" b="1" dirty="0" smtClean="0"/>
              <a:t>Q</a:t>
            </a:r>
            <a:r>
              <a:rPr lang="en-US" b="1" baseline="-25000" dirty="0" smtClean="0"/>
              <a:t>s</a:t>
            </a:r>
          </a:p>
          <a:p>
            <a:pPr lvl="4">
              <a:buNone/>
            </a:pPr>
            <a:r>
              <a:rPr lang="en-US" b="1" dirty="0" smtClean="0"/>
              <a:t>	400 – 25P = – 200+ 150P</a:t>
            </a:r>
          </a:p>
          <a:p>
            <a:pPr lvl="4">
              <a:buNone/>
            </a:pPr>
            <a:r>
              <a:rPr lang="en-US" b="1" dirty="0" smtClean="0"/>
              <a:t>	600P =175</a:t>
            </a:r>
          </a:p>
          <a:p>
            <a:pPr lvl="4">
              <a:buNone/>
            </a:pPr>
            <a:endParaRPr lang="en-US" b="1" dirty="0" smtClean="0"/>
          </a:p>
          <a:p>
            <a:pPr lvl="4">
              <a:buNone/>
            </a:pPr>
            <a:r>
              <a:rPr lang="en-US" dirty="0" smtClean="0"/>
              <a:t>	Therefore, </a:t>
            </a:r>
            <a:r>
              <a:rPr lang="en-US" b="1" dirty="0" smtClean="0"/>
              <a:t>P</a:t>
            </a:r>
            <a:r>
              <a:rPr lang="en-US" b="1" baseline="-25000" dirty="0" smtClean="0"/>
              <a:t>E</a:t>
            </a:r>
            <a:r>
              <a:rPr lang="en-US" b="1" dirty="0" smtClean="0"/>
              <a:t>= $3.43 </a:t>
            </a:r>
            <a:r>
              <a:rPr lang="en-US" dirty="0" smtClean="0"/>
              <a:t>and</a:t>
            </a:r>
            <a:r>
              <a:rPr lang="en-US" b="1" dirty="0" smtClean="0"/>
              <a:t> Q</a:t>
            </a:r>
            <a:r>
              <a:rPr lang="en-US" b="1" baseline="-25000" dirty="0" smtClean="0"/>
              <a:t>E</a:t>
            </a:r>
            <a:r>
              <a:rPr lang="en-US" b="1" dirty="0" smtClean="0"/>
              <a:t>= 314 units</a:t>
            </a:r>
          </a:p>
          <a:p>
            <a:pPr lvl="4"/>
            <a:endParaRPr lang="en-US" dirty="0" smtClean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53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decrease in demand causes the price of cappuccinos to fall from $4 to $3.43 and the equilibrium quantity to decrease from 400 to 314 drinks</a:t>
            </a:r>
            <a:endParaRPr lang="en-US" dirty="0"/>
          </a:p>
        </p:txBody>
      </p:sp>
      <p:pic>
        <p:nvPicPr>
          <p:cNvPr id="3074" name="Picture 2" descr="F:\TMS Files 2011-2012\Economics\Textbook- Images\Linear Demand- Market Equilibrium (Shift in Demand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654556"/>
            <a:ext cx="5147615" cy="4852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500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On-screen Show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Equity</vt:lpstr>
      <vt:lpstr>Market Equilibrium and Linear Equations</vt:lpstr>
      <vt:lpstr>Market Equilibrium and Linear Equations</vt:lpstr>
      <vt:lpstr>PowerPoint Presentation</vt:lpstr>
      <vt:lpstr>Shifts in Supply and Equilibrium</vt:lpstr>
      <vt:lpstr>PowerPoint Presentation</vt:lpstr>
      <vt:lpstr>Shifts in Demand and Equilibrium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Equilibrium and Linear Equations</dc:title>
  <dc:creator>Brendan Kenny</dc:creator>
  <cp:lastModifiedBy>Brendan Kenny</cp:lastModifiedBy>
  <cp:revision>1</cp:revision>
  <dcterms:created xsi:type="dcterms:W3CDTF">2006-08-16T00:00:00Z</dcterms:created>
  <dcterms:modified xsi:type="dcterms:W3CDTF">2014-06-12T14:13:33Z</dcterms:modified>
</cp:coreProperties>
</file>