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70" r:id="rId5"/>
    <p:sldId id="271" r:id="rId6"/>
    <p:sldId id="257" r:id="rId7"/>
    <p:sldId id="258" r:id="rId8"/>
    <p:sldId id="259" r:id="rId9"/>
    <p:sldId id="260" r:id="rId10"/>
    <p:sldId id="261" r:id="rId11"/>
    <p:sldId id="262" r:id="rId12"/>
    <p:sldId id="269" r:id="rId13"/>
    <p:sldId id="272" r:id="rId14"/>
    <p:sldId id="263" r:id="rId15"/>
    <p:sldId id="264" r:id="rId16"/>
    <p:sldId id="265" r:id="rId17"/>
    <p:sldId id="266" r:id="rId18"/>
    <p:sldId id="267" r:id="rId19"/>
    <p:sldId id="26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20020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409470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454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058280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55985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6644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9620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47548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288117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5675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480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926967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920922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9469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748120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05390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111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73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787770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5459014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400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226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801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6/21/2014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422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Tax &amp; Subsidies and Linear Functions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65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Subsidies and Linear Functions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23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Recap- Subsidies</a:t>
            </a:r>
            <a:endParaRPr lang="en-US" u="sng" dirty="0"/>
          </a:p>
        </p:txBody>
      </p:sp>
      <p:pic>
        <p:nvPicPr>
          <p:cNvPr id="4" name="Picture 2" descr="E:\TMS Files 2013 - 2014\Economics- Images\Subsidy-Deadweight Los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00199"/>
            <a:ext cx="8382329" cy="4641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734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Subsidies and Linear Functions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dirty="0" smtClean="0"/>
              <a:t>Linear functions can be used for the analysis of subsidies</a:t>
            </a:r>
          </a:p>
          <a:p>
            <a:pPr lvl="2"/>
            <a:endParaRPr lang="en-US" dirty="0" smtClean="0"/>
          </a:p>
          <a:p>
            <a:pPr lvl="2"/>
            <a:r>
              <a:rPr lang="en-US" b="1" dirty="0" smtClean="0"/>
              <a:t>Example; </a:t>
            </a:r>
            <a:r>
              <a:rPr lang="en-US" dirty="0" smtClean="0"/>
              <a:t>Suppose the demand and supply of cotton can be modeled as follows, </a:t>
            </a:r>
            <a:r>
              <a:rPr lang="en-US" b="1" dirty="0" smtClean="0"/>
              <a:t>Q</a:t>
            </a:r>
            <a:r>
              <a:rPr lang="en-US" b="1" baseline="-25000" dirty="0" smtClean="0"/>
              <a:t>D</a:t>
            </a:r>
            <a:r>
              <a:rPr lang="en-US" b="1" dirty="0" smtClean="0"/>
              <a:t> = 30 – 4P  </a:t>
            </a:r>
            <a:r>
              <a:rPr lang="en-US" dirty="0" smtClean="0"/>
              <a:t>and </a:t>
            </a:r>
            <a:r>
              <a:rPr lang="en-US" b="1" dirty="0" smtClean="0"/>
              <a:t>Q</a:t>
            </a:r>
            <a:r>
              <a:rPr lang="en-US" b="1" baseline="-25000" dirty="0" smtClean="0"/>
              <a:t>S</a:t>
            </a:r>
            <a:r>
              <a:rPr lang="en-US" b="1" dirty="0" smtClean="0"/>
              <a:t> = 6 + 2P</a:t>
            </a: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3581400"/>
          <a:ext cx="79248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0800"/>
                <a:gridCol w="2667000"/>
                <a:gridCol w="2667000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Linear</a:t>
                      </a:r>
                      <a:r>
                        <a:rPr lang="en-US" b="1" baseline="0" dirty="0" smtClean="0"/>
                        <a:t> supply and demand schedules: Cigarettes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Price </a:t>
                      </a:r>
                      <a:r>
                        <a:rPr lang="en-US" b="1" baseline="0" dirty="0" smtClean="0"/>
                        <a:t>(P)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Quantity demanded</a:t>
                      </a:r>
                      <a:r>
                        <a:rPr lang="en-US" b="1" baseline="0" dirty="0" smtClean="0"/>
                        <a:t> (</a:t>
                      </a:r>
                      <a:r>
                        <a:rPr lang="en-US" b="1" dirty="0" smtClean="0"/>
                        <a:t>Q</a:t>
                      </a:r>
                      <a:r>
                        <a:rPr lang="en-US" b="1" baseline="-25000" dirty="0" smtClean="0"/>
                        <a:t>D</a:t>
                      </a:r>
                      <a:r>
                        <a:rPr lang="en-US" b="1" baseline="0" dirty="0" smtClean="0"/>
                        <a:t>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Quantity supplied</a:t>
                      </a:r>
                      <a:r>
                        <a:rPr lang="en-US" b="1" baseline="0" dirty="0" smtClean="0"/>
                        <a:t> (</a:t>
                      </a:r>
                      <a:r>
                        <a:rPr lang="en-US" b="1" dirty="0" smtClean="0"/>
                        <a:t>Q</a:t>
                      </a:r>
                      <a:r>
                        <a:rPr lang="en-US" b="1" baseline="-25000" dirty="0" smtClean="0"/>
                        <a:t>S</a:t>
                      </a:r>
                      <a:r>
                        <a:rPr lang="en-US" b="1" baseline="0" dirty="0" smtClean="0"/>
                        <a:t>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9202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8600"/>
            <a:ext cx="7772400" cy="5791200"/>
          </a:xfrm>
        </p:spPr>
        <p:txBody>
          <a:bodyPr/>
          <a:lstStyle/>
          <a:p>
            <a:pPr lvl="4"/>
            <a:endParaRPr lang="en-US" dirty="0" smtClean="0"/>
          </a:p>
          <a:p>
            <a:pPr lvl="4"/>
            <a:r>
              <a:rPr lang="en-US" dirty="0" smtClean="0"/>
              <a:t>We can determine the equilibrium price and quantity, algebraically</a:t>
            </a:r>
          </a:p>
          <a:p>
            <a:pPr lvl="4">
              <a:buNone/>
            </a:pPr>
            <a:r>
              <a:rPr lang="en-US" dirty="0" smtClean="0"/>
              <a:t> </a:t>
            </a:r>
          </a:p>
          <a:p>
            <a:pPr lvl="4">
              <a:buNone/>
            </a:pPr>
            <a:r>
              <a:rPr lang="en-US" b="1" dirty="0" err="1" smtClean="0"/>
              <a:t>Q</a:t>
            </a:r>
            <a:r>
              <a:rPr lang="en-US" b="1" baseline="-25000" dirty="0" err="1" smtClean="0"/>
              <a:t>d</a:t>
            </a:r>
            <a:r>
              <a:rPr lang="en-US" b="1" baseline="-25000" dirty="0" smtClean="0"/>
              <a:t> </a:t>
            </a:r>
            <a:r>
              <a:rPr lang="en-US" dirty="0" smtClean="0"/>
              <a:t>= </a:t>
            </a:r>
            <a:r>
              <a:rPr lang="en-US" b="1" dirty="0" smtClean="0"/>
              <a:t>Q</a:t>
            </a:r>
            <a:r>
              <a:rPr lang="en-US" b="1" baseline="-25000" dirty="0" smtClean="0"/>
              <a:t>s</a:t>
            </a:r>
          </a:p>
          <a:p>
            <a:pPr lvl="4">
              <a:buNone/>
            </a:pPr>
            <a:r>
              <a:rPr lang="en-US" b="1" dirty="0" smtClean="0"/>
              <a:t>30 – 4P = 6+ 2P</a:t>
            </a:r>
          </a:p>
          <a:p>
            <a:pPr lvl="4">
              <a:buNone/>
            </a:pPr>
            <a:r>
              <a:rPr lang="en-US" b="1" dirty="0" smtClean="0"/>
              <a:t>6P =24</a:t>
            </a:r>
          </a:p>
          <a:p>
            <a:pPr lvl="4">
              <a:buNone/>
            </a:pPr>
            <a:r>
              <a:rPr lang="en-US" dirty="0" smtClean="0"/>
              <a:t>Therefore, </a:t>
            </a:r>
            <a:r>
              <a:rPr lang="en-US" b="1" dirty="0" smtClean="0"/>
              <a:t>P</a:t>
            </a:r>
            <a:r>
              <a:rPr lang="en-US" b="1" baseline="-25000" dirty="0" smtClean="0"/>
              <a:t>E</a:t>
            </a:r>
            <a:r>
              <a:rPr lang="en-US" b="1" dirty="0" smtClean="0"/>
              <a:t>= $4 </a:t>
            </a:r>
            <a:r>
              <a:rPr lang="en-US" dirty="0" smtClean="0"/>
              <a:t>and</a:t>
            </a:r>
            <a:r>
              <a:rPr lang="en-US" b="1" dirty="0" smtClean="0"/>
              <a:t> Q</a:t>
            </a:r>
            <a:r>
              <a:rPr lang="en-US" b="1" baseline="-25000" dirty="0" smtClean="0"/>
              <a:t>E</a:t>
            </a:r>
            <a:r>
              <a:rPr lang="en-US" b="1" dirty="0" smtClean="0"/>
              <a:t>= 14 units</a:t>
            </a:r>
          </a:p>
          <a:p>
            <a:pPr lvl="4">
              <a:buNone/>
            </a:pPr>
            <a:r>
              <a:rPr lang="en-US" dirty="0" smtClean="0"/>
              <a:t>Therefore the equilibrium price is $4 and the quantity is 14 units</a:t>
            </a:r>
          </a:p>
          <a:p>
            <a:endParaRPr lang="en-US" dirty="0"/>
          </a:p>
        </p:txBody>
      </p:sp>
      <p:pic>
        <p:nvPicPr>
          <p:cNvPr id="1026" name="Picture 2" descr="F:\TMS Files 2011-2012\Economics\Textbook- Images\Linear Functions Cotton (Figure 5.10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3276600"/>
            <a:ext cx="3373945" cy="32981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28290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Example; Subsidy on Cotton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endParaRPr lang="en-US" b="1" dirty="0" smtClean="0"/>
          </a:p>
          <a:p>
            <a:pPr lvl="2"/>
            <a:r>
              <a:rPr lang="en-US" b="1" dirty="0" smtClean="0"/>
              <a:t>Example; </a:t>
            </a:r>
            <a:r>
              <a:rPr lang="en-US" dirty="0" smtClean="0"/>
              <a:t> Suppose the government places a $3 subsidy on each kilogram of cotton</a:t>
            </a:r>
          </a:p>
          <a:p>
            <a:pPr lvl="2"/>
            <a:endParaRPr lang="en-US" b="1" dirty="0" smtClean="0"/>
          </a:p>
          <a:p>
            <a:pPr lvl="4"/>
            <a:r>
              <a:rPr lang="en-US" dirty="0" smtClean="0"/>
              <a:t>The producers will now receive $3 more per kilogram produced than the price the consumers pay</a:t>
            </a:r>
          </a:p>
          <a:p>
            <a:pPr lvl="4">
              <a:buNone/>
            </a:pPr>
            <a:endParaRPr lang="en-US" dirty="0" smtClean="0"/>
          </a:p>
          <a:p>
            <a:pPr lvl="4"/>
            <a:r>
              <a:rPr lang="en-US" dirty="0" smtClean="0"/>
              <a:t>The new supply function can be expressed as ,</a:t>
            </a:r>
            <a:r>
              <a:rPr lang="en-US" b="1" dirty="0" smtClean="0"/>
              <a:t>Q</a:t>
            </a:r>
            <a:r>
              <a:rPr lang="en-US" b="1" baseline="-25000" dirty="0" smtClean="0"/>
              <a:t>S</a:t>
            </a:r>
            <a:r>
              <a:rPr lang="en-US" b="1" dirty="0" smtClean="0"/>
              <a:t> = 6 + 2(P + 3) </a:t>
            </a:r>
            <a:r>
              <a:rPr lang="en-US" dirty="0" smtClean="0"/>
              <a:t>or by simplifying we get </a:t>
            </a:r>
            <a:r>
              <a:rPr lang="en-US" b="1" dirty="0" smtClean="0"/>
              <a:t>Q</a:t>
            </a:r>
            <a:r>
              <a:rPr lang="en-US" b="1" baseline="-25000" dirty="0" smtClean="0"/>
              <a:t>S</a:t>
            </a:r>
            <a:r>
              <a:rPr lang="en-US" b="1" dirty="0" smtClean="0"/>
              <a:t> = 12 + 2P</a:t>
            </a:r>
          </a:p>
          <a:p>
            <a:pPr lvl="4"/>
            <a:endParaRPr lang="en-US" b="1" dirty="0" smtClean="0"/>
          </a:p>
          <a:p>
            <a:pPr lvl="4"/>
            <a:r>
              <a:rPr lang="en-US" dirty="0" smtClean="0"/>
              <a:t>To determine the equilibrium after the price subsidy, we set the new supply function equal to demand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667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8600"/>
            <a:ext cx="7772400" cy="5791200"/>
          </a:xfrm>
        </p:spPr>
        <p:txBody>
          <a:bodyPr/>
          <a:lstStyle/>
          <a:p>
            <a:pPr lvl="4">
              <a:buNone/>
            </a:pPr>
            <a:endParaRPr lang="en-US" b="1" dirty="0" smtClean="0"/>
          </a:p>
          <a:p>
            <a:pPr lvl="4">
              <a:buNone/>
            </a:pPr>
            <a:r>
              <a:rPr lang="en-US" b="1" dirty="0" err="1" smtClean="0"/>
              <a:t>Q</a:t>
            </a:r>
            <a:r>
              <a:rPr lang="en-US" b="1" baseline="-25000" dirty="0" err="1" smtClean="0"/>
              <a:t>d</a:t>
            </a:r>
            <a:r>
              <a:rPr lang="en-US" b="1" baseline="-25000" dirty="0" smtClean="0"/>
              <a:t> </a:t>
            </a:r>
            <a:r>
              <a:rPr lang="en-US" dirty="0" smtClean="0"/>
              <a:t>= </a:t>
            </a:r>
            <a:r>
              <a:rPr lang="en-US" b="1" dirty="0" smtClean="0"/>
              <a:t>Q</a:t>
            </a:r>
            <a:r>
              <a:rPr lang="en-US" b="1" baseline="-25000" dirty="0" smtClean="0"/>
              <a:t>s</a:t>
            </a:r>
          </a:p>
          <a:p>
            <a:pPr lvl="4">
              <a:buNone/>
            </a:pPr>
            <a:r>
              <a:rPr lang="en-US" b="1" dirty="0" smtClean="0"/>
              <a:t>12 + 2P = 30 - 4P </a:t>
            </a:r>
          </a:p>
          <a:p>
            <a:pPr lvl="4">
              <a:buNone/>
            </a:pPr>
            <a:r>
              <a:rPr lang="en-US" b="1" dirty="0" smtClean="0"/>
              <a:t>6P =18</a:t>
            </a:r>
          </a:p>
          <a:p>
            <a:pPr lvl="4">
              <a:buNone/>
            </a:pPr>
            <a:r>
              <a:rPr lang="en-US" dirty="0" smtClean="0"/>
              <a:t>Therefore, </a:t>
            </a:r>
            <a:r>
              <a:rPr lang="en-US" b="1" dirty="0" smtClean="0"/>
              <a:t>P</a:t>
            </a:r>
            <a:r>
              <a:rPr lang="en-US" b="1" baseline="-25000" dirty="0" smtClean="0"/>
              <a:t>E</a:t>
            </a:r>
            <a:r>
              <a:rPr lang="en-US" b="1" dirty="0" smtClean="0"/>
              <a:t>= $3 </a:t>
            </a:r>
            <a:r>
              <a:rPr lang="en-US" dirty="0" smtClean="0"/>
              <a:t>and</a:t>
            </a:r>
            <a:r>
              <a:rPr lang="en-US" b="1" dirty="0" smtClean="0"/>
              <a:t> Q</a:t>
            </a:r>
            <a:r>
              <a:rPr lang="en-US" b="1" baseline="-25000" dirty="0" smtClean="0"/>
              <a:t>E</a:t>
            </a:r>
            <a:r>
              <a:rPr lang="en-US" b="1" dirty="0" smtClean="0"/>
              <a:t>= 18 units</a:t>
            </a:r>
          </a:p>
          <a:p>
            <a:pPr lvl="4">
              <a:buNone/>
            </a:pPr>
            <a:r>
              <a:rPr lang="en-US" dirty="0" smtClean="0"/>
              <a:t>Therefore the equilibrium price is $3 and the quantity is 18 units</a:t>
            </a:r>
          </a:p>
          <a:p>
            <a:pPr lvl="2"/>
            <a:endParaRPr lang="en-US" dirty="0"/>
          </a:p>
        </p:txBody>
      </p:sp>
      <p:pic>
        <p:nvPicPr>
          <p:cNvPr id="2050" name="Picture 2" descr="F:\TMS Files 2011-2012\Economics\Textbook- Images\Tax Incidence and Linear Functions (Figure 5.7)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139316" y="2667000"/>
            <a:ext cx="4218729" cy="399214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629400" y="3031522"/>
            <a:ext cx="229921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Calculate</a:t>
            </a:r>
          </a:p>
          <a:p>
            <a:r>
              <a:rPr lang="en-US" b="1" dirty="0" smtClean="0"/>
              <a:t>1) </a:t>
            </a:r>
            <a:r>
              <a:rPr lang="en-US" dirty="0" smtClean="0"/>
              <a:t>Government Spending</a:t>
            </a:r>
          </a:p>
          <a:p>
            <a:r>
              <a:rPr lang="en-US" b="1" dirty="0"/>
              <a:t>2</a:t>
            </a:r>
            <a:r>
              <a:rPr lang="en-US" b="1" dirty="0" smtClean="0"/>
              <a:t>) </a:t>
            </a:r>
            <a:r>
              <a:rPr lang="en-US" dirty="0" smtClean="0"/>
              <a:t>∆ Consumer Surplus</a:t>
            </a:r>
          </a:p>
          <a:p>
            <a:r>
              <a:rPr lang="en-US" b="1" dirty="0"/>
              <a:t>3</a:t>
            </a:r>
            <a:r>
              <a:rPr lang="en-US" b="1" dirty="0" smtClean="0"/>
              <a:t>) </a:t>
            </a:r>
            <a:r>
              <a:rPr lang="en-US" dirty="0"/>
              <a:t>∆ </a:t>
            </a:r>
            <a:r>
              <a:rPr lang="en-US" dirty="0" smtClean="0"/>
              <a:t>Producer Surplus</a:t>
            </a:r>
          </a:p>
          <a:p>
            <a:r>
              <a:rPr lang="en-US" b="1" dirty="0"/>
              <a:t>4</a:t>
            </a:r>
            <a:r>
              <a:rPr lang="en-US" b="1" dirty="0" smtClean="0"/>
              <a:t>) </a:t>
            </a:r>
            <a:r>
              <a:rPr lang="en-US" dirty="0" smtClean="0"/>
              <a:t>Welfare Loss</a:t>
            </a:r>
            <a:endParaRPr lang="en-US" dirty="0"/>
          </a:p>
          <a:p>
            <a:endParaRPr lang="en-US" b="1" dirty="0" smtClean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629400" y="3031522"/>
            <a:ext cx="2277547" cy="14642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121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8600"/>
            <a:ext cx="7772400" cy="6400800"/>
          </a:xfrm>
        </p:spPr>
        <p:txBody>
          <a:bodyPr>
            <a:normAutofit lnSpcReduction="10000"/>
          </a:bodyPr>
          <a:lstStyle/>
          <a:p>
            <a:pPr lvl="4"/>
            <a:endParaRPr lang="en-US" dirty="0" smtClean="0"/>
          </a:p>
          <a:p>
            <a:pPr lvl="4"/>
            <a:r>
              <a:rPr lang="en-US" dirty="0" smtClean="0"/>
              <a:t>Both consumer and producer welfare increases as a result of a subsidy, </a:t>
            </a:r>
          </a:p>
          <a:p>
            <a:pPr lvl="4">
              <a:buNone/>
            </a:pPr>
            <a:endParaRPr lang="en-US" b="1" dirty="0" smtClean="0"/>
          </a:p>
          <a:p>
            <a:pPr lvl="4"/>
            <a:r>
              <a:rPr lang="en-US" b="1" dirty="0" smtClean="0"/>
              <a:t>Change in consumer surplus: </a:t>
            </a:r>
            <a:r>
              <a:rPr lang="en-US" dirty="0" smtClean="0"/>
              <a:t>the increase in the consumer surplus is </a:t>
            </a:r>
            <a:r>
              <a:rPr lang="en-US" b="1" dirty="0" smtClean="0"/>
              <a:t>E + F + G </a:t>
            </a:r>
            <a:r>
              <a:rPr lang="en-US" dirty="0" smtClean="0"/>
              <a:t>since consumers now enjoy a lower price and greater quantity. This is equal to </a:t>
            </a:r>
            <a:r>
              <a:rPr lang="en-US" b="1" dirty="0" smtClean="0"/>
              <a:t>$16 </a:t>
            </a:r>
            <a:r>
              <a:rPr lang="en-US" dirty="0" smtClean="0"/>
              <a:t>million</a:t>
            </a:r>
          </a:p>
          <a:p>
            <a:pPr lvl="4"/>
            <a:endParaRPr lang="en-US" b="1" dirty="0" smtClean="0"/>
          </a:p>
          <a:p>
            <a:pPr lvl="4"/>
            <a:r>
              <a:rPr lang="en-US" b="1" dirty="0" smtClean="0"/>
              <a:t>Change in producer surplus: </a:t>
            </a:r>
            <a:r>
              <a:rPr lang="en-US" dirty="0" smtClean="0"/>
              <a:t>the increase in producer surplus is </a:t>
            </a:r>
            <a:r>
              <a:rPr lang="en-US" b="1" dirty="0" smtClean="0"/>
              <a:t>A + B </a:t>
            </a:r>
            <a:r>
              <a:rPr lang="en-US" dirty="0" smtClean="0"/>
              <a:t>which is equal to </a:t>
            </a:r>
            <a:r>
              <a:rPr lang="en-US" b="1" dirty="0" smtClean="0"/>
              <a:t>$32 </a:t>
            </a:r>
            <a:r>
              <a:rPr lang="en-US" dirty="0" smtClean="0"/>
              <a:t>million</a:t>
            </a:r>
          </a:p>
          <a:p>
            <a:pPr lvl="4"/>
            <a:endParaRPr lang="en-US" b="1" dirty="0" smtClean="0"/>
          </a:p>
          <a:p>
            <a:pPr lvl="4"/>
            <a:r>
              <a:rPr lang="en-US" b="1" dirty="0" smtClean="0"/>
              <a:t>Increase in total consumer and producer welfare: </a:t>
            </a:r>
            <a:r>
              <a:rPr lang="en-US" dirty="0" smtClean="0"/>
              <a:t>the subsidy increases producer and consumer welfare by </a:t>
            </a:r>
            <a:r>
              <a:rPr lang="en-US" b="1" dirty="0" smtClean="0"/>
              <a:t>$48 </a:t>
            </a:r>
            <a:r>
              <a:rPr lang="en-US" dirty="0" smtClean="0"/>
              <a:t>million</a:t>
            </a:r>
            <a:endParaRPr lang="en-US" b="1" dirty="0" smtClean="0"/>
          </a:p>
          <a:p>
            <a:pPr lvl="4"/>
            <a:endParaRPr lang="en-US" b="1" dirty="0" smtClean="0"/>
          </a:p>
          <a:p>
            <a:pPr lvl="2"/>
            <a:r>
              <a:rPr lang="en-US" dirty="0" smtClean="0"/>
              <a:t>We also need to take into the account the cost to taxpayers and society of subsidizing cotton grower</a:t>
            </a:r>
          </a:p>
          <a:p>
            <a:pPr lvl="4"/>
            <a:endParaRPr lang="en-US" b="1" dirty="0" smtClean="0"/>
          </a:p>
          <a:p>
            <a:pPr lvl="4"/>
            <a:r>
              <a:rPr lang="en-US" b="1" dirty="0" smtClean="0"/>
              <a:t>Total cost of the subsidy: </a:t>
            </a:r>
            <a:r>
              <a:rPr lang="en-US" dirty="0" smtClean="0"/>
              <a:t>is </a:t>
            </a:r>
            <a:r>
              <a:rPr lang="en-US" b="1" dirty="0" smtClean="0"/>
              <a:t>A + B + C + D + E + F + G </a:t>
            </a:r>
            <a:r>
              <a:rPr lang="en-US" dirty="0" smtClean="0"/>
              <a:t>and is equal to </a:t>
            </a:r>
            <a:r>
              <a:rPr lang="en-US" b="1" dirty="0" smtClean="0"/>
              <a:t>$3 × 18 = $54 </a:t>
            </a:r>
            <a:r>
              <a:rPr lang="en-US" dirty="0" smtClean="0"/>
              <a:t>million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3087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8600"/>
            <a:ext cx="7772400" cy="5791200"/>
          </a:xfrm>
        </p:spPr>
        <p:txBody>
          <a:bodyPr/>
          <a:lstStyle/>
          <a:p>
            <a:pPr lvl="4"/>
            <a:endParaRPr lang="en-US" b="1" dirty="0" smtClean="0"/>
          </a:p>
          <a:p>
            <a:pPr lvl="4"/>
            <a:r>
              <a:rPr lang="en-US" b="1" dirty="0" smtClean="0"/>
              <a:t>Net effect on welfare: </a:t>
            </a:r>
            <a:r>
              <a:rPr lang="en-US" dirty="0" smtClean="0"/>
              <a:t> the cost of the subsidy was </a:t>
            </a:r>
            <a:r>
              <a:rPr lang="en-US" b="1" dirty="0" smtClean="0"/>
              <a:t>$54 </a:t>
            </a:r>
            <a:r>
              <a:rPr lang="en-US" dirty="0" smtClean="0"/>
              <a:t>million, but the benefit was only </a:t>
            </a:r>
            <a:r>
              <a:rPr lang="en-US" b="1" dirty="0" smtClean="0"/>
              <a:t>$48 </a:t>
            </a:r>
            <a:r>
              <a:rPr lang="en-US" dirty="0" smtClean="0"/>
              <a:t>million, so the net loss of welfare for society was </a:t>
            </a:r>
            <a:r>
              <a:rPr lang="en-US" b="1" dirty="0" smtClean="0"/>
              <a:t>$6 </a:t>
            </a:r>
            <a:r>
              <a:rPr lang="en-US" dirty="0" smtClean="0"/>
              <a:t>million</a:t>
            </a:r>
          </a:p>
          <a:p>
            <a:pPr lvl="4"/>
            <a:endParaRPr lang="en-US" b="1" dirty="0" smtClean="0"/>
          </a:p>
          <a:p>
            <a:pPr lvl="4"/>
            <a:r>
              <a:rPr lang="en-US" b="1" dirty="0" smtClean="0"/>
              <a:t>Deadweight (welfare) loss: </a:t>
            </a:r>
            <a:r>
              <a:rPr lang="en-US" dirty="0" smtClean="0"/>
              <a:t>is represented by the area of triangle </a:t>
            </a:r>
            <a:r>
              <a:rPr lang="en-US" b="1" dirty="0" smtClean="0"/>
              <a:t>C + D</a:t>
            </a:r>
            <a:r>
              <a:rPr lang="en-US" dirty="0" smtClean="0"/>
              <a:t> which is equal to </a:t>
            </a:r>
            <a:r>
              <a:rPr lang="en-US" b="1" dirty="0" smtClean="0"/>
              <a:t>$6 </a:t>
            </a:r>
            <a:r>
              <a:rPr lang="en-US" dirty="0" smtClean="0"/>
              <a:t>million</a:t>
            </a:r>
          </a:p>
          <a:p>
            <a:pPr lvl="4"/>
            <a:endParaRPr lang="en-US" b="1" dirty="0" smtClean="0"/>
          </a:p>
          <a:p>
            <a:pPr lvl="2"/>
            <a:r>
              <a:rPr lang="en-US" dirty="0" smtClean="0"/>
              <a:t>The subsidy creates a deadweight loss for society as a whole</a:t>
            </a:r>
          </a:p>
          <a:p>
            <a:pPr lvl="4"/>
            <a:endParaRPr lang="en-US" dirty="0" smtClean="0"/>
          </a:p>
          <a:p>
            <a:pPr lvl="4"/>
            <a:r>
              <a:rPr lang="en-US" dirty="0" smtClean="0"/>
              <a:t>The taxpayer money used to subsidize cotton growers exceeds the increase in cotton growers and consumers welfare by </a:t>
            </a:r>
            <a:r>
              <a:rPr lang="en-US" b="1" dirty="0" smtClean="0"/>
              <a:t>$6 </a:t>
            </a:r>
            <a:r>
              <a:rPr lang="en-US" dirty="0" smtClean="0"/>
              <a:t>million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820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Overview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dirty="0" smtClean="0"/>
              <a:t>Given a supply function of the general form </a:t>
            </a:r>
            <a:r>
              <a:rPr lang="en-US" b="1" dirty="0" smtClean="0"/>
              <a:t>Q</a:t>
            </a:r>
            <a:r>
              <a:rPr lang="en-US" b="1" baseline="-25000" dirty="0"/>
              <a:t>S</a:t>
            </a:r>
            <a:r>
              <a:rPr lang="en-US" b="1" dirty="0" smtClean="0"/>
              <a:t> = c + </a:t>
            </a:r>
            <a:r>
              <a:rPr lang="en-US" b="1" dirty="0" err="1" smtClean="0"/>
              <a:t>dP</a:t>
            </a:r>
            <a:endParaRPr lang="en-US" b="1" dirty="0" smtClean="0"/>
          </a:p>
          <a:p>
            <a:pPr marL="594360" lvl="2" indent="0">
              <a:buNone/>
            </a:pPr>
            <a:endParaRPr lang="en-US" dirty="0"/>
          </a:p>
          <a:p>
            <a:pPr lvl="4"/>
            <a:r>
              <a:rPr lang="en-US" dirty="0"/>
              <a:t>W</a:t>
            </a:r>
            <a:r>
              <a:rPr lang="en-US" dirty="0" smtClean="0"/>
              <a:t>henever there is a </a:t>
            </a:r>
            <a:r>
              <a:rPr lang="en-US" i="1" dirty="0" smtClean="0"/>
              <a:t>downward shift </a:t>
            </a:r>
            <a:r>
              <a:rPr lang="en-US" dirty="0" smtClean="0"/>
              <a:t>of the function by </a:t>
            </a:r>
            <a:r>
              <a:rPr lang="en-US" b="1" dirty="0" smtClean="0"/>
              <a:t>s</a:t>
            </a:r>
            <a:r>
              <a:rPr lang="en-US" dirty="0" smtClean="0"/>
              <a:t> units, where </a:t>
            </a:r>
            <a:r>
              <a:rPr lang="en-US" b="1" dirty="0" smtClean="0"/>
              <a:t>s </a:t>
            </a:r>
            <a:r>
              <a:rPr lang="en-US" dirty="0" smtClean="0"/>
              <a:t>is the subsidy per unit we replace </a:t>
            </a:r>
            <a:r>
              <a:rPr lang="en-US" b="1" dirty="0" smtClean="0"/>
              <a:t>P</a:t>
            </a:r>
            <a:r>
              <a:rPr lang="en-US" dirty="0" smtClean="0"/>
              <a:t> by </a:t>
            </a:r>
            <a:r>
              <a:rPr lang="en-US" b="1" dirty="0" smtClean="0"/>
              <a:t>P + s</a:t>
            </a:r>
            <a:r>
              <a:rPr lang="en-US" dirty="0" smtClean="0"/>
              <a:t>. The new supply function therefore becomes </a:t>
            </a:r>
            <a:r>
              <a:rPr lang="en-US" b="1" dirty="0" smtClean="0"/>
              <a:t>Q</a:t>
            </a:r>
            <a:r>
              <a:rPr lang="en-US" b="1" baseline="-25000" dirty="0" smtClean="0"/>
              <a:t>S</a:t>
            </a:r>
            <a:r>
              <a:rPr lang="en-US" b="1" dirty="0" smtClean="0"/>
              <a:t> = c + d(P + s)</a:t>
            </a:r>
            <a:r>
              <a:rPr lang="en-US" dirty="0" smtClean="0"/>
              <a:t>.</a:t>
            </a:r>
          </a:p>
          <a:p>
            <a:pPr lvl="2"/>
            <a:endParaRPr lang="en-US" b="1" dirty="0" smtClean="0"/>
          </a:p>
          <a:p>
            <a:pPr lvl="4"/>
            <a:r>
              <a:rPr lang="en-US" dirty="0" smtClean="0"/>
              <a:t>Whenever there </a:t>
            </a:r>
            <a:r>
              <a:rPr lang="en-US" dirty="0"/>
              <a:t>is a </a:t>
            </a:r>
            <a:r>
              <a:rPr lang="en-US" i="1" dirty="0" smtClean="0"/>
              <a:t>upward </a:t>
            </a:r>
            <a:r>
              <a:rPr lang="en-US" i="1" dirty="0"/>
              <a:t>shift </a:t>
            </a:r>
            <a:r>
              <a:rPr lang="en-US" dirty="0"/>
              <a:t>of the function by </a:t>
            </a:r>
            <a:r>
              <a:rPr lang="en-US" b="1" dirty="0" smtClean="0"/>
              <a:t>t</a:t>
            </a:r>
            <a:r>
              <a:rPr lang="en-US" dirty="0" smtClean="0"/>
              <a:t> </a:t>
            </a:r>
            <a:r>
              <a:rPr lang="en-US" dirty="0"/>
              <a:t>units, where </a:t>
            </a:r>
            <a:r>
              <a:rPr lang="en-US" b="1" dirty="0" smtClean="0"/>
              <a:t>t</a:t>
            </a:r>
            <a:r>
              <a:rPr lang="en-US" dirty="0" smtClean="0"/>
              <a:t> </a:t>
            </a:r>
            <a:r>
              <a:rPr lang="en-US" dirty="0"/>
              <a:t>is the </a:t>
            </a:r>
            <a:r>
              <a:rPr lang="en-US" dirty="0" smtClean="0"/>
              <a:t>tax </a:t>
            </a:r>
            <a:r>
              <a:rPr lang="en-US" dirty="0"/>
              <a:t>per unit we replace </a:t>
            </a:r>
            <a:r>
              <a:rPr lang="en-US" b="1" dirty="0"/>
              <a:t>P</a:t>
            </a:r>
            <a:r>
              <a:rPr lang="en-US" dirty="0"/>
              <a:t> by </a:t>
            </a:r>
            <a:r>
              <a:rPr lang="en-US" b="1" dirty="0"/>
              <a:t>P </a:t>
            </a:r>
            <a:r>
              <a:rPr lang="en-US" b="1" dirty="0" smtClean="0"/>
              <a:t>− t</a:t>
            </a:r>
            <a:r>
              <a:rPr lang="en-US" dirty="0" smtClean="0"/>
              <a:t>. </a:t>
            </a:r>
            <a:r>
              <a:rPr lang="en-US" dirty="0"/>
              <a:t>The new supply function therefore becomes </a:t>
            </a:r>
            <a:r>
              <a:rPr lang="en-US" b="1" dirty="0"/>
              <a:t>Q</a:t>
            </a:r>
            <a:r>
              <a:rPr lang="en-US" b="1" baseline="-25000" dirty="0"/>
              <a:t>S</a:t>
            </a:r>
            <a:r>
              <a:rPr lang="en-US" b="1" dirty="0"/>
              <a:t> = c + d(P −</a:t>
            </a:r>
            <a:r>
              <a:rPr lang="en-US" b="1" dirty="0" smtClean="0"/>
              <a:t> t)</a:t>
            </a:r>
            <a:r>
              <a:rPr lang="en-US" dirty="0" smtClean="0"/>
              <a:t>.</a:t>
            </a:r>
            <a:endParaRPr lang="en-US" dirty="0"/>
          </a:p>
          <a:p>
            <a:pPr lvl="2"/>
            <a:endParaRPr lang="en-US" b="1" dirty="0"/>
          </a:p>
          <a:p>
            <a:pPr lvl="2"/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701764"/>
              </p:ext>
            </p:extLst>
          </p:nvPr>
        </p:nvGraphicFramePr>
        <p:xfrm>
          <a:off x="2286000" y="5181600"/>
          <a:ext cx="533400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828800"/>
                <a:gridCol w="1981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Original Function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Revised Function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Taxes (</a:t>
                      </a:r>
                      <a:r>
                        <a:rPr lang="en-US" b="1" dirty="0" smtClean="0"/>
                        <a:t>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Q</a:t>
                      </a:r>
                      <a:r>
                        <a:rPr lang="en-US" b="1" baseline="-25000" dirty="0" smtClean="0"/>
                        <a:t>s</a:t>
                      </a:r>
                      <a:r>
                        <a:rPr lang="en-US" b="1" dirty="0" smtClean="0"/>
                        <a:t> = c + </a:t>
                      </a:r>
                      <a:r>
                        <a:rPr lang="en-US" b="1" dirty="0" err="1" smtClean="0"/>
                        <a:t>dP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Q</a:t>
                      </a:r>
                      <a:r>
                        <a:rPr lang="en-US" b="1" baseline="-25000" dirty="0" smtClean="0"/>
                        <a:t>s</a:t>
                      </a:r>
                      <a:r>
                        <a:rPr lang="en-US" b="1" dirty="0" smtClean="0"/>
                        <a:t> = c + d(P</a:t>
                      </a:r>
                      <a:r>
                        <a:rPr lang="en-US" b="1" baseline="0" dirty="0" smtClean="0"/>
                        <a:t> − t)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Subsidy (</a:t>
                      </a:r>
                      <a:r>
                        <a:rPr lang="en-US" b="1" dirty="0" smtClean="0"/>
                        <a:t>s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Q</a:t>
                      </a:r>
                      <a:r>
                        <a:rPr lang="en-US" b="1" baseline="-25000" dirty="0" smtClean="0"/>
                        <a:t>s</a:t>
                      </a:r>
                      <a:r>
                        <a:rPr lang="en-US" b="1" dirty="0" smtClean="0"/>
                        <a:t> = c + </a:t>
                      </a:r>
                      <a:r>
                        <a:rPr lang="en-US" b="1" dirty="0" err="1" smtClean="0"/>
                        <a:t>dP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Q</a:t>
                      </a:r>
                      <a:r>
                        <a:rPr lang="en-US" b="1" baseline="-25000" dirty="0" smtClean="0"/>
                        <a:t>s</a:t>
                      </a:r>
                      <a:r>
                        <a:rPr lang="en-US" b="1" dirty="0" smtClean="0"/>
                        <a:t> = c + d(P</a:t>
                      </a:r>
                      <a:r>
                        <a:rPr lang="en-US" b="1" baseline="0" dirty="0" smtClean="0"/>
                        <a:t> + s)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6418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Recap- Indirect Taxes</a:t>
            </a:r>
            <a:endParaRPr lang="en-US" u="sng" dirty="0"/>
          </a:p>
        </p:txBody>
      </p:sp>
      <p:pic>
        <p:nvPicPr>
          <p:cNvPr id="1026" name="Picture 2" descr="C:\Users\bkenny\Desktop\Specific Ta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676399"/>
            <a:ext cx="6851577" cy="4946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070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Tax Incidence and Linear Functions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dirty="0" smtClean="0"/>
              <a:t>Linear functions can be used for the analysis of tax incidence</a:t>
            </a:r>
          </a:p>
          <a:p>
            <a:pPr lvl="2"/>
            <a:endParaRPr lang="en-US" dirty="0" smtClean="0"/>
          </a:p>
          <a:p>
            <a:pPr lvl="2"/>
            <a:r>
              <a:rPr lang="en-US" b="1" dirty="0" smtClean="0"/>
              <a:t>Example; </a:t>
            </a:r>
            <a:r>
              <a:rPr lang="en-US" dirty="0" smtClean="0"/>
              <a:t>Suppose the demand and supply of cigarettes can be modeled as follows, </a:t>
            </a:r>
            <a:r>
              <a:rPr lang="en-US" b="1" dirty="0" smtClean="0"/>
              <a:t>Q</a:t>
            </a:r>
            <a:r>
              <a:rPr lang="en-US" b="1" baseline="-25000" dirty="0" smtClean="0"/>
              <a:t>D</a:t>
            </a:r>
            <a:r>
              <a:rPr lang="en-US" b="1" dirty="0" smtClean="0"/>
              <a:t> = 1600 – 200P  </a:t>
            </a:r>
            <a:r>
              <a:rPr lang="en-US" dirty="0" smtClean="0"/>
              <a:t>and </a:t>
            </a:r>
            <a:r>
              <a:rPr lang="en-US" b="1" dirty="0" smtClean="0"/>
              <a:t>Q</a:t>
            </a:r>
            <a:r>
              <a:rPr lang="en-US" b="1" baseline="-25000" dirty="0" smtClean="0"/>
              <a:t>S</a:t>
            </a:r>
            <a:r>
              <a:rPr lang="en-US" b="1" dirty="0" smtClean="0"/>
              <a:t> = 600 + 300P</a:t>
            </a: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3581400"/>
          <a:ext cx="79248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0800"/>
                <a:gridCol w="2667000"/>
                <a:gridCol w="2667000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Linear</a:t>
                      </a:r>
                      <a:r>
                        <a:rPr lang="en-US" b="1" baseline="0" dirty="0" smtClean="0"/>
                        <a:t> supply and demand schedules: Cigarettes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Price </a:t>
                      </a:r>
                      <a:r>
                        <a:rPr lang="en-US" b="1" baseline="0" dirty="0" smtClean="0"/>
                        <a:t>(P)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Quantity demanded</a:t>
                      </a:r>
                      <a:r>
                        <a:rPr lang="en-US" b="1" baseline="0" dirty="0" smtClean="0"/>
                        <a:t> (</a:t>
                      </a:r>
                      <a:r>
                        <a:rPr lang="en-US" b="1" dirty="0" smtClean="0"/>
                        <a:t>Q</a:t>
                      </a:r>
                      <a:r>
                        <a:rPr lang="en-US" b="1" baseline="-25000" dirty="0" smtClean="0"/>
                        <a:t>D</a:t>
                      </a:r>
                      <a:r>
                        <a:rPr lang="en-US" b="1" baseline="0" dirty="0" smtClean="0"/>
                        <a:t>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Quantity supplied</a:t>
                      </a:r>
                      <a:r>
                        <a:rPr lang="en-US" b="1" baseline="0" dirty="0" smtClean="0"/>
                        <a:t> (</a:t>
                      </a:r>
                      <a:r>
                        <a:rPr lang="en-US" b="1" dirty="0" smtClean="0"/>
                        <a:t>Q</a:t>
                      </a:r>
                      <a:r>
                        <a:rPr lang="en-US" b="1" baseline="-25000" dirty="0" smtClean="0"/>
                        <a:t>S</a:t>
                      </a:r>
                      <a:r>
                        <a:rPr lang="en-US" b="1" baseline="0" dirty="0" smtClean="0"/>
                        <a:t>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6450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52400"/>
            <a:ext cx="7772400" cy="5867400"/>
          </a:xfrm>
        </p:spPr>
        <p:txBody>
          <a:bodyPr/>
          <a:lstStyle/>
          <a:p>
            <a:pPr lvl="4"/>
            <a:endParaRPr lang="en-US" dirty="0" smtClean="0"/>
          </a:p>
          <a:p>
            <a:pPr lvl="4"/>
            <a:r>
              <a:rPr lang="en-US" dirty="0" smtClean="0"/>
              <a:t>We can determine the equilibrium price and quantity, algebraically</a:t>
            </a:r>
          </a:p>
          <a:p>
            <a:pPr lvl="4">
              <a:buNone/>
            </a:pPr>
            <a:r>
              <a:rPr lang="en-US" dirty="0" smtClean="0"/>
              <a:t> </a:t>
            </a:r>
          </a:p>
          <a:p>
            <a:pPr lvl="4">
              <a:buNone/>
            </a:pPr>
            <a:r>
              <a:rPr lang="en-US" b="1" dirty="0" err="1" smtClean="0"/>
              <a:t>Q</a:t>
            </a:r>
            <a:r>
              <a:rPr lang="en-US" b="1" baseline="-25000" dirty="0" err="1" smtClean="0"/>
              <a:t>d</a:t>
            </a:r>
            <a:r>
              <a:rPr lang="en-US" b="1" baseline="-25000" dirty="0" smtClean="0"/>
              <a:t> </a:t>
            </a:r>
            <a:r>
              <a:rPr lang="en-US" dirty="0" smtClean="0"/>
              <a:t>= </a:t>
            </a:r>
            <a:r>
              <a:rPr lang="en-US" b="1" dirty="0" smtClean="0"/>
              <a:t>Q</a:t>
            </a:r>
            <a:r>
              <a:rPr lang="en-US" b="1" baseline="-25000" dirty="0" smtClean="0"/>
              <a:t>s</a:t>
            </a:r>
          </a:p>
          <a:p>
            <a:pPr lvl="4">
              <a:buNone/>
            </a:pPr>
            <a:r>
              <a:rPr lang="en-US" b="1" dirty="0" smtClean="0"/>
              <a:t>1600 – 200P = 600+ 300P</a:t>
            </a:r>
          </a:p>
          <a:p>
            <a:pPr lvl="4">
              <a:buNone/>
            </a:pPr>
            <a:r>
              <a:rPr lang="en-US" b="1" dirty="0" smtClean="0"/>
              <a:t>500P =1000</a:t>
            </a:r>
          </a:p>
          <a:p>
            <a:pPr lvl="4">
              <a:buNone/>
            </a:pPr>
            <a:r>
              <a:rPr lang="en-US" dirty="0" smtClean="0"/>
              <a:t>Therefore, </a:t>
            </a:r>
            <a:r>
              <a:rPr lang="en-US" b="1" dirty="0" smtClean="0"/>
              <a:t>P</a:t>
            </a:r>
            <a:r>
              <a:rPr lang="en-US" b="1" baseline="-25000" dirty="0" smtClean="0"/>
              <a:t>E</a:t>
            </a:r>
            <a:r>
              <a:rPr lang="en-US" b="1" dirty="0" smtClean="0"/>
              <a:t>= $2 </a:t>
            </a:r>
            <a:r>
              <a:rPr lang="en-US" dirty="0" smtClean="0"/>
              <a:t>and</a:t>
            </a:r>
            <a:r>
              <a:rPr lang="en-US" b="1" dirty="0" smtClean="0"/>
              <a:t> Q</a:t>
            </a:r>
            <a:r>
              <a:rPr lang="en-US" b="1" baseline="-25000" dirty="0" smtClean="0"/>
              <a:t>E</a:t>
            </a:r>
            <a:r>
              <a:rPr lang="en-US" b="1" dirty="0" smtClean="0"/>
              <a:t>= 1200 units</a:t>
            </a:r>
          </a:p>
          <a:p>
            <a:pPr lvl="4">
              <a:buNone/>
            </a:pPr>
            <a:r>
              <a:rPr lang="en-US" dirty="0" smtClean="0"/>
              <a:t>Therefore the equilibrium price is $2 and the quantity is 1200 units</a:t>
            </a:r>
          </a:p>
          <a:p>
            <a:pPr lvl="4"/>
            <a:endParaRPr lang="en-US" dirty="0"/>
          </a:p>
        </p:txBody>
      </p:sp>
      <p:pic>
        <p:nvPicPr>
          <p:cNvPr id="1026" name="Picture 2" descr="F:\TMS Files 2011-2012\Economics\Textbook- Images\Tax Incidence and linear Functions (Figure 5.6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3276600"/>
            <a:ext cx="3559852" cy="33909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41107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Example; Tax on Cigarettes 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447800"/>
            <a:ext cx="8001000" cy="5181600"/>
          </a:xfrm>
        </p:spPr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b="1" dirty="0" smtClean="0"/>
              <a:t>Example; </a:t>
            </a:r>
            <a:r>
              <a:rPr lang="en-US" dirty="0" smtClean="0"/>
              <a:t> Suppose the government places a $1 tax on each pack of cigarettes</a:t>
            </a:r>
          </a:p>
          <a:p>
            <a:pPr lvl="2"/>
            <a:endParaRPr lang="en-US" b="1" dirty="0" smtClean="0"/>
          </a:p>
          <a:p>
            <a:pPr lvl="4"/>
            <a:r>
              <a:rPr lang="en-US" dirty="0" smtClean="0"/>
              <a:t>The tax is a cost imposed on the producers of cigarettes, so whatever the price consumers pay, $1 must be given over to the government</a:t>
            </a:r>
          </a:p>
          <a:p>
            <a:pPr lvl="4"/>
            <a:endParaRPr lang="en-US" dirty="0" smtClean="0"/>
          </a:p>
          <a:p>
            <a:pPr lvl="4"/>
            <a:r>
              <a:rPr lang="en-US" dirty="0" smtClean="0"/>
              <a:t>Therefore, producers will receive $1 less than the new equilibrium price</a:t>
            </a:r>
          </a:p>
          <a:p>
            <a:pPr lvl="4"/>
            <a:endParaRPr lang="en-US" dirty="0" smtClean="0"/>
          </a:p>
          <a:p>
            <a:pPr lvl="4"/>
            <a:r>
              <a:rPr lang="en-US" dirty="0" smtClean="0"/>
              <a:t>The new supply function can be expressed as ,</a:t>
            </a:r>
            <a:r>
              <a:rPr lang="en-US" b="1" dirty="0" smtClean="0"/>
              <a:t>Q</a:t>
            </a:r>
            <a:r>
              <a:rPr lang="en-US" b="1" baseline="-25000" dirty="0" smtClean="0"/>
              <a:t>S</a:t>
            </a:r>
            <a:r>
              <a:rPr lang="en-US" b="1" dirty="0" smtClean="0"/>
              <a:t> = 600 + 300(P – 1) </a:t>
            </a:r>
            <a:r>
              <a:rPr lang="en-US" dirty="0" smtClean="0"/>
              <a:t>or by simplifying we get </a:t>
            </a:r>
            <a:r>
              <a:rPr lang="en-US" b="1" dirty="0" smtClean="0"/>
              <a:t>Q</a:t>
            </a:r>
            <a:r>
              <a:rPr lang="en-US" b="1" baseline="-25000" dirty="0" smtClean="0"/>
              <a:t>S</a:t>
            </a:r>
            <a:r>
              <a:rPr lang="en-US" b="1" dirty="0" smtClean="0"/>
              <a:t> = 300 + 300P</a:t>
            </a:r>
          </a:p>
          <a:p>
            <a:pPr lvl="4"/>
            <a:endParaRPr lang="en-US" b="1" dirty="0" smtClean="0"/>
          </a:p>
          <a:p>
            <a:pPr lvl="4"/>
            <a:r>
              <a:rPr lang="en-US" dirty="0" smtClean="0"/>
              <a:t>To determine the new equilibrium, we set the new supply equal to demand</a:t>
            </a:r>
          </a:p>
          <a:p>
            <a:pPr lvl="4"/>
            <a:endParaRPr lang="en-US" dirty="0" smtClean="0"/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90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8600"/>
            <a:ext cx="7772400" cy="5791200"/>
          </a:xfrm>
        </p:spPr>
        <p:txBody>
          <a:bodyPr/>
          <a:lstStyle/>
          <a:p>
            <a:pPr lvl="4">
              <a:buNone/>
            </a:pPr>
            <a:endParaRPr lang="en-US" b="1" dirty="0" smtClean="0"/>
          </a:p>
          <a:p>
            <a:pPr lvl="4">
              <a:buNone/>
            </a:pPr>
            <a:r>
              <a:rPr lang="en-US" b="1" dirty="0" err="1" smtClean="0"/>
              <a:t>Q</a:t>
            </a:r>
            <a:r>
              <a:rPr lang="en-US" b="1" baseline="-25000" dirty="0" err="1" smtClean="0"/>
              <a:t>d</a:t>
            </a:r>
            <a:r>
              <a:rPr lang="en-US" b="1" baseline="-25000" dirty="0" smtClean="0"/>
              <a:t> </a:t>
            </a:r>
            <a:r>
              <a:rPr lang="en-US" dirty="0" smtClean="0"/>
              <a:t>= </a:t>
            </a:r>
            <a:r>
              <a:rPr lang="en-US" b="1" dirty="0" smtClean="0"/>
              <a:t>Q</a:t>
            </a:r>
            <a:r>
              <a:rPr lang="en-US" b="1" baseline="-25000" dirty="0" smtClean="0"/>
              <a:t>s</a:t>
            </a:r>
          </a:p>
          <a:p>
            <a:pPr lvl="4">
              <a:buNone/>
            </a:pPr>
            <a:r>
              <a:rPr lang="en-US" b="1" dirty="0" smtClean="0"/>
              <a:t>300 + 300P = 1600 - 200P </a:t>
            </a:r>
          </a:p>
          <a:p>
            <a:pPr lvl="4">
              <a:buNone/>
            </a:pPr>
            <a:r>
              <a:rPr lang="en-US" b="1" dirty="0" smtClean="0"/>
              <a:t>500P =1300</a:t>
            </a:r>
          </a:p>
          <a:p>
            <a:pPr lvl="4">
              <a:buNone/>
            </a:pPr>
            <a:r>
              <a:rPr lang="en-US" dirty="0" smtClean="0"/>
              <a:t>Therefore, </a:t>
            </a:r>
            <a:r>
              <a:rPr lang="en-US" b="1" dirty="0" smtClean="0"/>
              <a:t>P</a:t>
            </a:r>
            <a:r>
              <a:rPr lang="en-US" b="1" baseline="-25000" dirty="0" smtClean="0"/>
              <a:t>E</a:t>
            </a:r>
            <a:r>
              <a:rPr lang="en-US" b="1" dirty="0" smtClean="0"/>
              <a:t>= $2.6 </a:t>
            </a:r>
            <a:r>
              <a:rPr lang="en-US" dirty="0" smtClean="0"/>
              <a:t>and</a:t>
            </a:r>
            <a:r>
              <a:rPr lang="en-US" b="1" dirty="0" smtClean="0"/>
              <a:t> Q</a:t>
            </a:r>
            <a:r>
              <a:rPr lang="en-US" b="1" baseline="-25000" dirty="0" smtClean="0"/>
              <a:t>E</a:t>
            </a:r>
            <a:r>
              <a:rPr lang="en-US" b="1" dirty="0" smtClean="0"/>
              <a:t>= 1080 unit</a:t>
            </a:r>
          </a:p>
          <a:p>
            <a:pPr lvl="4">
              <a:buNone/>
            </a:pPr>
            <a:r>
              <a:rPr lang="en-US" dirty="0" smtClean="0"/>
              <a:t>Therefore the equilibrium price is $2.6 and the quantity is 1080 units</a:t>
            </a:r>
          </a:p>
          <a:p>
            <a:pPr lvl="2"/>
            <a:endParaRPr lang="en-US" dirty="0"/>
          </a:p>
        </p:txBody>
      </p:sp>
      <p:pic>
        <p:nvPicPr>
          <p:cNvPr id="2050" name="Picture 2" descr="F:\TMS Files 2011-2012\Economics\Textbook- Images\Tax Incidence and Linear Functions (Figure 5.7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667000"/>
            <a:ext cx="4534961" cy="3992148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-1600200" y="26105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4"/>
            <a:r>
              <a:rPr lang="en-US" b="1" dirty="0" smtClean="0"/>
              <a:t>1080 = </a:t>
            </a:r>
            <a:r>
              <a:rPr lang="en-US" b="1" dirty="0"/>
              <a:t>600 + 300P</a:t>
            </a:r>
          </a:p>
          <a:p>
            <a:pPr lvl="4">
              <a:buNone/>
            </a:pPr>
            <a:r>
              <a:rPr lang="en-US" b="1" dirty="0" smtClean="0"/>
              <a:t>  480 = 300P</a:t>
            </a:r>
          </a:p>
          <a:p>
            <a:pPr lvl="4">
              <a:buNone/>
            </a:pPr>
            <a:r>
              <a:rPr lang="en-US" b="1" dirty="0"/>
              <a:t> </a:t>
            </a:r>
            <a:r>
              <a:rPr lang="en-US" b="1" dirty="0" smtClean="0"/>
              <a:t>     P  = $1.60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228600" y="2610500"/>
            <a:ext cx="1905000" cy="8491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29400" y="3031522"/>
            <a:ext cx="227754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Calculate</a:t>
            </a:r>
          </a:p>
          <a:p>
            <a:r>
              <a:rPr lang="en-US" b="1" dirty="0" smtClean="0"/>
              <a:t>1) </a:t>
            </a:r>
            <a:r>
              <a:rPr lang="en-US" dirty="0" smtClean="0"/>
              <a:t>Tax Revenue</a:t>
            </a:r>
          </a:p>
          <a:p>
            <a:r>
              <a:rPr lang="en-US" b="1" dirty="0" smtClean="0"/>
              <a:t>2) </a:t>
            </a:r>
            <a:r>
              <a:rPr lang="en-US" dirty="0" smtClean="0"/>
              <a:t>Consumer Tax Burden</a:t>
            </a:r>
          </a:p>
          <a:p>
            <a:r>
              <a:rPr lang="en-US" b="1" dirty="0" smtClean="0"/>
              <a:t>3) </a:t>
            </a:r>
            <a:r>
              <a:rPr lang="en-US" dirty="0" smtClean="0"/>
              <a:t>Producer Tax Burden</a:t>
            </a:r>
          </a:p>
          <a:p>
            <a:r>
              <a:rPr lang="en-US" b="1" dirty="0" smtClean="0"/>
              <a:t>4) </a:t>
            </a:r>
            <a:r>
              <a:rPr lang="en-US" dirty="0" smtClean="0"/>
              <a:t>∆ Consumer Surplus</a:t>
            </a:r>
          </a:p>
          <a:p>
            <a:r>
              <a:rPr lang="en-US" b="1" dirty="0" smtClean="0"/>
              <a:t>5) </a:t>
            </a:r>
            <a:r>
              <a:rPr lang="en-US" dirty="0"/>
              <a:t>∆ </a:t>
            </a:r>
            <a:r>
              <a:rPr lang="en-US" dirty="0" smtClean="0"/>
              <a:t>Producer Surplus</a:t>
            </a:r>
          </a:p>
          <a:p>
            <a:r>
              <a:rPr lang="en-US" b="1" dirty="0" smtClean="0"/>
              <a:t>6) </a:t>
            </a:r>
            <a:r>
              <a:rPr lang="en-US" dirty="0" smtClean="0"/>
              <a:t>Welfare Loss</a:t>
            </a:r>
            <a:endParaRPr lang="en-US" dirty="0"/>
          </a:p>
          <a:p>
            <a:endParaRPr lang="en-US" b="1" dirty="0" smtClean="0"/>
          </a:p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629400" y="3031522"/>
            <a:ext cx="2277547" cy="20738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01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  <p:bldP spid="4" grpId="0" animBg="1"/>
      <p:bldP spid="8" grpId="0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8600"/>
            <a:ext cx="7772400" cy="6400800"/>
          </a:xfrm>
        </p:spPr>
        <p:txBody>
          <a:bodyPr/>
          <a:lstStyle/>
          <a:p>
            <a:pPr lvl="4"/>
            <a:endParaRPr lang="en-US" dirty="0" smtClean="0"/>
          </a:p>
          <a:p>
            <a:pPr lvl="4"/>
            <a:r>
              <a:rPr lang="en-US" dirty="0" smtClean="0"/>
              <a:t>Because the demand for cigarettes is relatively inelastic, the larger burden of the tax is passed on to consumers.</a:t>
            </a:r>
          </a:p>
          <a:p>
            <a:pPr lvl="4"/>
            <a:endParaRPr lang="en-US" dirty="0" smtClean="0"/>
          </a:p>
          <a:p>
            <a:pPr lvl="4"/>
            <a:r>
              <a:rPr lang="en-US" dirty="0" smtClean="0"/>
              <a:t>We can also analyze the impact of the tax on various other factors,</a:t>
            </a:r>
          </a:p>
          <a:p>
            <a:pPr lvl="4">
              <a:buNone/>
            </a:pPr>
            <a:endParaRPr lang="en-US" dirty="0" smtClean="0"/>
          </a:p>
          <a:p>
            <a:pPr lvl="4"/>
            <a:r>
              <a:rPr lang="en-US" b="1" dirty="0" smtClean="0"/>
              <a:t>Tax revenue: </a:t>
            </a:r>
            <a:r>
              <a:rPr lang="en-US" dirty="0" smtClean="0"/>
              <a:t>is shown by the area </a:t>
            </a:r>
            <a:r>
              <a:rPr lang="en-US" b="1" dirty="0" smtClean="0"/>
              <a:t>A + B + E + F  </a:t>
            </a:r>
            <a:r>
              <a:rPr lang="en-US" dirty="0" smtClean="0"/>
              <a:t>and is equal to </a:t>
            </a:r>
            <a:r>
              <a:rPr lang="en-US" b="1" dirty="0" smtClean="0"/>
              <a:t>$1 × 1080 = $1080</a:t>
            </a:r>
          </a:p>
          <a:p>
            <a:pPr lvl="4"/>
            <a:endParaRPr lang="en-US" b="1" dirty="0" smtClean="0"/>
          </a:p>
          <a:p>
            <a:pPr lvl="4"/>
            <a:r>
              <a:rPr lang="en-US" b="1" dirty="0" smtClean="0"/>
              <a:t>Consumer tax burden: </a:t>
            </a:r>
            <a:r>
              <a:rPr lang="en-US" dirty="0" smtClean="0"/>
              <a:t>is represented by the area </a:t>
            </a:r>
            <a:r>
              <a:rPr lang="en-US" b="1" dirty="0" smtClean="0"/>
              <a:t>A + B</a:t>
            </a:r>
            <a:r>
              <a:rPr lang="en-US" dirty="0" smtClean="0"/>
              <a:t> and is equal to </a:t>
            </a:r>
            <a:r>
              <a:rPr lang="en-US" b="1" dirty="0" smtClean="0"/>
              <a:t>($2.60 - $2) × 1080 = $648</a:t>
            </a:r>
          </a:p>
          <a:p>
            <a:pPr lvl="4"/>
            <a:endParaRPr lang="en-US" b="1" dirty="0" smtClean="0"/>
          </a:p>
          <a:p>
            <a:pPr lvl="4"/>
            <a:r>
              <a:rPr lang="en-US" b="1" dirty="0" smtClean="0"/>
              <a:t>Producer tax burden: </a:t>
            </a:r>
            <a:r>
              <a:rPr lang="en-US" dirty="0" smtClean="0"/>
              <a:t>is represent by the area </a:t>
            </a:r>
            <a:r>
              <a:rPr lang="en-US" b="1" dirty="0" smtClean="0"/>
              <a:t>F + E </a:t>
            </a:r>
            <a:r>
              <a:rPr lang="en-US" dirty="0" smtClean="0"/>
              <a:t>and is equal to </a:t>
            </a:r>
            <a:r>
              <a:rPr lang="en-US" b="1" dirty="0" smtClean="0"/>
              <a:t>($2 - $1.60) × 1080 = $432</a:t>
            </a:r>
          </a:p>
          <a:p>
            <a:pPr lvl="4"/>
            <a:endParaRPr lang="en-US" b="1" dirty="0" smtClean="0"/>
          </a:p>
          <a:p>
            <a:pPr lvl="4"/>
            <a:r>
              <a:rPr lang="en-US" b="1" dirty="0" smtClean="0"/>
              <a:t>Effect on consumer surplus: </a:t>
            </a:r>
            <a:r>
              <a:rPr lang="en-US" dirty="0" smtClean="0"/>
              <a:t>the loss of the consumer surplus is </a:t>
            </a:r>
            <a:r>
              <a:rPr lang="en-US" b="1" dirty="0" smtClean="0"/>
              <a:t>A + B + C </a:t>
            </a:r>
            <a:r>
              <a:rPr lang="en-US" dirty="0" smtClean="0"/>
              <a:t>which is equal to </a:t>
            </a:r>
            <a:r>
              <a:rPr lang="en-US" b="1" dirty="0" smtClean="0"/>
              <a:t>$648 + 0.5(72) = $684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55828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8600"/>
            <a:ext cx="7772400" cy="6400800"/>
          </a:xfrm>
        </p:spPr>
        <p:txBody>
          <a:bodyPr>
            <a:normAutofit lnSpcReduction="10000"/>
          </a:bodyPr>
          <a:lstStyle/>
          <a:p>
            <a:pPr lvl="4"/>
            <a:endParaRPr lang="en-US" dirty="0" smtClean="0"/>
          </a:p>
          <a:p>
            <a:pPr lvl="4"/>
            <a:r>
              <a:rPr lang="en-US" b="1" dirty="0" smtClean="0"/>
              <a:t>Effect on producer surplus: </a:t>
            </a:r>
            <a:r>
              <a:rPr lang="en-US" dirty="0" smtClean="0"/>
              <a:t>the loss of producer surplus is represented by</a:t>
            </a:r>
            <a:r>
              <a:rPr lang="en-US" b="1" dirty="0" smtClean="0"/>
              <a:t> D + E + F </a:t>
            </a:r>
            <a:r>
              <a:rPr lang="en-US" dirty="0" smtClean="0"/>
              <a:t>and is equal to the producer burden plus the area of </a:t>
            </a:r>
            <a:r>
              <a:rPr lang="en-US" b="1" dirty="0" smtClean="0"/>
              <a:t>D </a:t>
            </a:r>
            <a:r>
              <a:rPr lang="en-US" dirty="0" smtClean="0"/>
              <a:t>which is  </a:t>
            </a:r>
            <a:r>
              <a:rPr lang="en-US" b="1" dirty="0" smtClean="0"/>
              <a:t>$432 + 0.5(48) = $456</a:t>
            </a:r>
          </a:p>
          <a:p>
            <a:pPr lvl="4"/>
            <a:endParaRPr lang="en-US" b="1" dirty="0" smtClean="0"/>
          </a:p>
          <a:p>
            <a:pPr lvl="4"/>
            <a:r>
              <a:rPr lang="en-US" b="1" dirty="0" smtClean="0"/>
              <a:t>Welfare loss from the tax: </a:t>
            </a:r>
            <a:r>
              <a:rPr lang="en-US" dirty="0" smtClean="0"/>
              <a:t>overall, the amount of both consumer and producer surplus in the cigarette market falls because of the tax</a:t>
            </a:r>
          </a:p>
          <a:p>
            <a:pPr lvl="4">
              <a:buNone/>
            </a:pPr>
            <a:endParaRPr lang="en-US" dirty="0" smtClean="0"/>
          </a:p>
          <a:p>
            <a:pPr lvl="6"/>
            <a:r>
              <a:rPr lang="en-US" dirty="0" smtClean="0"/>
              <a:t>The total loss in consumer and producer surplus is $1140</a:t>
            </a:r>
          </a:p>
          <a:p>
            <a:pPr lvl="6">
              <a:buNone/>
            </a:pPr>
            <a:endParaRPr lang="en-US" dirty="0" smtClean="0"/>
          </a:p>
          <a:p>
            <a:pPr lvl="6"/>
            <a:r>
              <a:rPr lang="en-US" b="1" dirty="0" smtClean="0"/>
              <a:t>Net welfare loss = </a:t>
            </a:r>
            <a:r>
              <a:rPr lang="en-US" b="1" dirty="0" smtClean="0"/>
              <a:t>∆G </a:t>
            </a:r>
            <a:r>
              <a:rPr lang="en-US" b="1" dirty="0"/>
              <a:t>+ </a:t>
            </a:r>
            <a:r>
              <a:rPr lang="en-US" b="1" dirty="0" smtClean="0"/>
              <a:t>∆CS + ∆PS </a:t>
            </a:r>
          </a:p>
          <a:p>
            <a:pPr marL="1691640" lvl="6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= $</a:t>
            </a:r>
            <a:r>
              <a:rPr lang="en-US" dirty="0" smtClean="0"/>
              <a:t>1080 − $</a:t>
            </a:r>
            <a:r>
              <a:rPr lang="en-US" dirty="0" smtClean="0"/>
              <a:t>684 </a:t>
            </a:r>
            <a:r>
              <a:rPr lang="en-US" dirty="0"/>
              <a:t>− </a:t>
            </a:r>
            <a:r>
              <a:rPr lang="en-US" dirty="0" smtClean="0"/>
              <a:t>$456</a:t>
            </a:r>
            <a:endParaRPr lang="en-US" dirty="0" smtClean="0"/>
          </a:p>
          <a:p>
            <a:pPr marL="1691640" lvl="6" indent="0">
              <a:buNone/>
            </a:pPr>
            <a:r>
              <a:rPr lang="en-US" dirty="0"/>
              <a:t>	</a:t>
            </a:r>
            <a:r>
              <a:rPr lang="en-US" dirty="0" smtClean="0"/>
              <a:t>	               </a:t>
            </a:r>
            <a:r>
              <a:rPr lang="en-US" dirty="0" smtClean="0"/>
              <a:t>= $60</a:t>
            </a:r>
            <a:endParaRPr lang="en-US" dirty="0" smtClean="0"/>
          </a:p>
          <a:p>
            <a:pPr lvl="6"/>
            <a:endParaRPr lang="en-US" b="1" dirty="0" smtClean="0"/>
          </a:p>
          <a:p>
            <a:pPr lvl="2"/>
            <a:r>
              <a:rPr lang="en-US" dirty="0" smtClean="0"/>
              <a:t>The tax on cigarettes creates $1080 of government revenue, but imposes a $60 welfare loss to society</a:t>
            </a:r>
          </a:p>
          <a:p>
            <a:pPr lvl="2">
              <a:buNone/>
            </a:pPr>
            <a:endParaRPr lang="en-US" dirty="0" smtClean="0"/>
          </a:p>
          <a:p>
            <a:pPr lvl="4"/>
            <a:r>
              <a:rPr lang="en-US" dirty="0" smtClean="0"/>
              <a:t>Since consumers and producers of cigarettes lose more welfare than society gains in tax revenue</a:t>
            </a:r>
          </a:p>
        </p:txBody>
      </p:sp>
    </p:spTree>
    <p:extLst>
      <p:ext uri="{BB962C8B-B14F-4D97-AF65-F5344CB8AC3E}">
        <p14:creationId xmlns:p14="http://schemas.microsoft.com/office/powerpoint/2010/main" val="1913216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1198</Words>
  <Application>Microsoft Office PowerPoint</Application>
  <PresentationFormat>On-screen Show (4:3)</PresentationFormat>
  <Paragraphs>182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Office Theme</vt:lpstr>
      <vt:lpstr>Equity</vt:lpstr>
      <vt:lpstr>1_Equity</vt:lpstr>
      <vt:lpstr>Tax &amp; Subsidies and Linear Functions</vt:lpstr>
      <vt:lpstr>Overview</vt:lpstr>
      <vt:lpstr>Recap- Indirect Taxes</vt:lpstr>
      <vt:lpstr>Tax Incidence and Linear Functions</vt:lpstr>
      <vt:lpstr>PowerPoint Presentation</vt:lpstr>
      <vt:lpstr>Example; Tax on Cigarettes </vt:lpstr>
      <vt:lpstr>PowerPoint Presentation</vt:lpstr>
      <vt:lpstr>PowerPoint Presentation</vt:lpstr>
      <vt:lpstr>PowerPoint Presentation</vt:lpstr>
      <vt:lpstr>Subsidies and Linear Functions</vt:lpstr>
      <vt:lpstr>Recap- Subsidies</vt:lpstr>
      <vt:lpstr>Subsidies and Linear Functions</vt:lpstr>
      <vt:lpstr>PowerPoint Presentation</vt:lpstr>
      <vt:lpstr>Example; Subsidy on Cotton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 and Linear Functions</dc:title>
  <dc:creator>Brendan Kenny</dc:creator>
  <cp:lastModifiedBy>Brendan Kenny</cp:lastModifiedBy>
  <cp:revision>13</cp:revision>
  <dcterms:created xsi:type="dcterms:W3CDTF">2006-08-16T00:00:00Z</dcterms:created>
  <dcterms:modified xsi:type="dcterms:W3CDTF">2014-06-21T18:38:42Z</dcterms:modified>
</cp:coreProperties>
</file>