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20020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40947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54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05828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5598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644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620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754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88117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675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4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10/13/2015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0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Price Ceilings &amp; Price Floors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65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r>
              <a:rPr lang="en-US" b="1" dirty="0" smtClean="0"/>
              <a:t>Price Ceiling- </a:t>
            </a:r>
            <a:r>
              <a:rPr lang="en-US" dirty="0" smtClean="0"/>
              <a:t>is a government imposed legal maximum price set below the market equilibrium.</a:t>
            </a:r>
            <a:endParaRPr lang="en-US" b="1" dirty="0"/>
          </a:p>
          <a:p>
            <a:pPr lvl="2"/>
            <a:endParaRPr lang="en-US" b="1" dirty="0"/>
          </a:p>
          <a:p>
            <a:pPr lvl="2"/>
            <a:endParaRPr lang="en-US" dirty="0"/>
          </a:p>
        </p:txBody>
      </p:sp>
      <p:pic>
        <p:nvPicPr>
          <p:cNvPr id="1026" name="Picture 2" descr="E:\TMS Files 2014 - 2015\Economics- Images\Paper 3\Price Ceiling- Gener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448438"/>
            <a:ext cx="4114800" cy="4006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14400" y="2746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 smtClean="0"/>
              <a:t>Recap- Price Ceiling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14641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Suppose the government imposes a price ceiling on rice of $4.50 per kilogram. This may be done to make basic food staples more affordable to low-income households. 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marL="594360" lvl="2" indent="0">
              <a:buNone/>
            </a:pPr>
            <a:endParaRPr lang="en-US" b="1" dirty="0"/>
          </a:p>
          <a:p>
            <a:pPr marL="594360" lvl="2" indent="0">
              <a:buNone/>
            </a:pPr>
            <a:endParaRPr lang="en-US" b="1" dirty="0"/>
          </a:p>
          <a:p>
            <a:pPr lvl="2"/>
            <a:endParaRPr lang="en-US" b="1" dirty="0"/>
          </a:p>
          <a:p>
            <a:pPr lvl="2"/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746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 smtClean="0"/>
              <a:t>Price Ceiling</a:t>
            </a:r>
            <a:endParaRPr lang="en-US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4055" y="2514600"/>
            <a:ext cx="4419600" cy="40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153377" y="3048000"/>
            <a:ext cx="261655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Calculate</a:t>
            </a:r>
          </a:p>
          <a:p>
            <a:r>
              <a:rPr lang="en-US" b="1" dirty="0" smtClean="0"/>
              <a:t>1) </a:t>
            </a:r>
            <a:r>
              <a:rPr lang="en-US" dirty="0" smtClean="0"/>
              <a:t>Shortage (Excess demand)</a:t>
            </a:r>
          </a:p>
          <a:p>
            <a:r>
              <a:rPr lang="en-US" b="1" dirty="0" smtClean="0"/>
              <a:t>2) </a:t>
            </a:r>
            <a:r>
              <a:rPr lang="en-US" dirty="0" smtClean="0"/>
              <a:t>∆ Consumer Spending</a:t>
            </a:r>
          </a:p>
          <a:p>
            <a:r>
              <a:rPr lang="en-US" b="1" dirty="0" smtClean="0"/>
              <a:t>3) </a:t>
            </a:r>
            <a:r>
              <a:rPr lang="en-US" dirty="0" smtClean="0"/>
              <a:t>∆ Producer Revenue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53377" y="3048000"/>
            <a:ext cx="261655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02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324600"/>
          </a:xfrm>
        </p:spPr>
        <p:txBody>
          <a:bodyPr>
            <a:normAutofit/>
          </a:bodyPr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The original market equilibrium price was $8.00, at which 20,000 kilograms of rice are sold.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The price ceiling reduces the price to $4.50, which increases the quantity demanded to 30,000 and reduces the quantity supplied to 10,000 kilograms. Thus the price-ceiling results in a shortage.</a:t>
            </a:r>
          </a:p>
          <a:p>
            <a:pPr lvl="2"/>
            <a:endParaRPr lang="en-US" dirty="0"/>
          </a:p>
          <a:p>
            <a:pPr lvl="4"/>
            <a:r>
              <a:rPr lang="en-US" b="1" dirty="0" smtClean="0"/>
              <a:t>Shortage: Q</a:t>
            </a:r>
            <a:r>
              <a:rPr lang="en-US" b="1" baseline="-25000" dirty="0" smtClean="0"/>
              <a:t>D</a:t>
            </a:r>
            <a:r>
              <a:rPr lang="en-US" b="1" dirty="0" smtClean="0"/>
              <a:t> − Q</a:t>
            </a:r>
            <a:r>
              <a:rPr lang="en-US" b="1" baseline="-25000" dirty="0" smtClean="0"/>
              <a:t>S</a:t>
            </a:r>
            <a:r>
              <a:rPr lang="en-US" b="1" dirty="0" smtClean="0"/>
              <a:t> </a:t>
            </a:r>
            <a:r>
              <a:rPr lang="en-US" dirty="0" smtClean="0"/>
              <a:t>= 30,000 − 10,000 = 20,000 kilograms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2"/>
            <a:r>
              <a:rPr lang="en-US" dirty="0" smtClean="0"/>
              <a:t>We </a:t>
            </a:r>
            <a:r>
              <a:rPr lang="en-US" dirty="0"/>
              <a:t>can also analyze the impact of the </a:t>
            </a:r>
            <a:r>
              <a:rPr lang="en-US" dirty="0" smtClean="0"/>
              <a:t>price ceiling </a:t>
            </a:r>
            <a:r>
              <a:rPr lang="en-US" dirty="0"/>
              <a:t>on </a:t>
            </a:r>
            <a:r>
              <a:rPr lang="en-US" dirty="0" smtClean="0"/>
              <a:t>the change in consumer expenditures or firm revenues.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lvl="4"/>
            <a:r>
              <a:rPr lang="en-US" b="1" dirty="0" smtClean="0"/>
              <a:t>∆Expenditures = </a:t>
            </a:r>
            <a:r>
              <a:rPr lang="en-US" b="1" dirty="0" err="1" smtClean="0"/>
              <a:t>Expenditures</a:t>
            </a:r>
            <a:r>
              <a:rPr lang="en-US" b="1" baseline="-25000" dirty="0" err="1" smtClean="0"/>
              <a:t>New</a:t>
            </a:r>
            <a:r>
              <a:rPr lang="en-US" b="1" dirty="0" smtClean="0"/>
              <a:t> − </a:t>
            </a:r>
            <a:r>
              <a:rPr lang="en-US" b="1" dirty="0" err="1" smtClean="0"/>
              <a:t>Expenditures</a:t>
            </a:r>
            <a:r>
              <a:rPr lang="en-US" b="1" baseline="-25000" dirty="0" err="1" smtClean="0"/>
              <a:t>Old</a:t>
            </a:r>
            <a:endParaRPr lang="en-US" b="1" baseline="-25000" dirty="0" smtClean="0"/>
          </a:p>
          <a:p>
            <a:pPr marL="2240280" lvl="8" indent="0">
              <a:buNone/>
            </a:pPr>
            <a:r>
              <a:rPr lang="en-US" sz="2000" dirty="0" smtClean="0"/>
              <a:t>              = ($4.50 × 10,000) </a:t>
            </a:r>
            <a:r>
              <a:rPr lang="en-US" sz="2000" b="1" dirty="0" smtClean="0"/>
              <a:t>− </a:t>
            </a:r>
            <a:r>
              <a:rPr lang="en-US" sz="2000" dirty="0" smtClean="0"/>
              <a:t>($8.00 × 20,000)</a:t>
            </a:r>
          </a:p>
          <a:p>
            <a:pPr marL="2240280" lvl="8" indent="0">
              <a:buNone/>
            </a:pPr>
            <a:r>
              <a:rPr lang="en-US" sz="2000" dirty="0" smtClean="0"/>
              <a:t>              = $45,000 − $160,000</a:t>
            </a:r>
          </a:p>
          <a:p>
            <a:pPr marL="2240280" lvl="8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= −$115,000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marL="594360" lvl="2" indent="0">
              <a:buNone/>
            </a:pPr>
            <a:endParaRPr lang="en-US" b="1" dirty="0"/>
          </a:p>
          <a:p>
            <a:pPr marL="594360" lvl="2" indent="0">
              <a:buNone/>
            </a:pPr>
            <a:endParaRPr lang="en-US" b="1" dirty="0"/>
          </a:p>
          <a:p>
            <a:pPr lvl="2"/>
            <a:endParaRPr lang="en-US" b="1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12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r>
              <a:rPr lang="en-US" b="1" dirty="0" smtClean="0"/>
              <a:t>Price Floor- </a:t>
            </a:r>
            <a:r>
              <a:rPr lang="en-US" dirty="0" smtClean="0"/>
              <a:t>is a government imposed legal minimum price set above the market equilibrium.</a:t>
            </a:r>
            <a:endParaRPr lang="en-US" b="1" dirty="0"/>
          </a:p>
          <a:p>
            <a:pPr lvl="2"/>
            <a:endParaRPr lang="en-US" b="1" dirty="0"/>
          </a:p>
          <a:p>
            <a:pPr lvl="2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7892" y="2448438"/>
            <a:ext cx="4057815" cy="4006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14400" y="2746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 smtClean="0"/>
              <a:t>Recap- Price Floor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68178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Suppose the government imposes a price floor for wine of $25 per liter. This may be done to protect the income and employment of the country’s wine producers. 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marL="594360" lvl="2" indent="0">
              <a:buNone/>
            </a:pPr>
            <a:endParaRPr lang="en-US" b="1" dirty="0"/>
          </a:p>
          <a:p>
            <a:pPr marL="594360" lvl="2" indent="0">
              <a:buNone/>
            </a:pPr>
            <a:endParaRPr lang="en-US" b="1" dirty="0"/>
          </a:p>
          <a:p>
            <a:pPr lvl="2"/>
            <a:endParaRPr lang="en-US" b="1" dirty="0"/>
          </a:p>
          <a:p>
            <a:pPr lvl="2"/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74638"/>
            <a:ext cx="77724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smtClean="0"/>
              <a:t>Price </a:t>
            </a:r>
            <a:r>
              <a:rPr lang="en-US" u="sng" smtClean="0"/>
              <a:t>Floor</a:t>
            </a:r>
            <a:endParaRPr lang="en-US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6400" y="2593822"/>
            <a:ext cx="4419600" cy="386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382964" y="3048000"/>
            <a:ext cx="238558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Calculate</a:t>
            </a:r>
          </a:p>
          <a:p>
            <a:r>
              <a:rPr lang="en-US" b="1" dirty="0" smtClean="0"/>
              <a:t>1) </a:t>
            </a:r>
            <a:r>
              <a:rPr lang="en-US" dirty="0" smtClean="0"/>
              <a:t>Surplus (Excess supply)</a:t>
            </a:r>
          </a:p>
          <a:p>
            <a:r>
              <a:rPr lang="en-US" b="1" dirty="0" smtClean="0"/>
              <a:t>2) </a:t>
            </a:r>
            <a:r>
              <a:rPr lang="en-US" dirty="0" smtClean="0"/>
              <a:t>∆ Consumer Spending</a:t>
            </a:r>
          </a:p>
          <a:p>
            <a:r>
              <a:rPr lang="en-US" b="1" dirty="0" smtClean="0"/>
              <a:t>3) </a:t>
            </a:r>
            <a:r>
              <a:rPr lang="en-US" dirty="0" smtClean="0"/>
              <a:t>∆ Producer Revenue</a:t>
            </a:r>
          </a:p>
          <a:p>
            <a:r>
              <a:rPr lang="en-US" b="1" dirty="0" smtClean="0"/>
              <a:t>4) </a:t>
            </a:r>
            <a:r>
              <a:rPr lang="en-US" dirty="0" smtClean="0"/>
              <a:t>Government Spending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382964" y="3048000"/>
            <a:ext cx="2456236" cy="14797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1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324600"/>
          </a:xfrm>
        </p:spPr>
        <p:txBody>
          <a:bodyPr>
            <a:normAutofit/>
          </a:bodyPr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The original market equilibrium price was $20, at which 60,000 liters of wine are sold.</a:t>
            </a:r>
          </a:p>
          <a:p>
            <a:pPr lvl="2"/>
            <a:endParaRPr lang="en-US" dirty="0"/>
          </a:p>
          <a:p>
            <a:pPr lvl="2"/>
            <a:r>
              <a:rPr lang="en-US" dirty="0" smtClean="0"/>
              <a:t>The price ceiling raises the price to $25, which increases the quantity supplied</a:t>
            </a:r>
            <a:r>
              <a:rPr lang="en-US" dirty="0"/>
              <a:t> </a:t>
            </a:r>
            <a:r>
              <a:rPr lang="en-US" dirty="0" smtClean="0"/>
              <a:t>to </a:t>
            </a:r>
            <a:r>
              <a:rPr lang="en-US" dirty="0"/>
              <a:t>8</a:t>
            </a:r>
            <a:r>
              <a:rPr lang="en-US" dirty="0" smtClean="0"/>
              <a:t>0,000 and reduces the quantity demanded to 40,000 liters. Thus the price-floor results in a surplus.</a:t>
            </a:r>
          </a:p>
          <a:p>
            <a:pPr marL="594360" lvl="2" indent="0">
              <a:buNone/>
            </a:pPr>
            <a:endParaRPr lang="en-US" dirty="0"/>
          </a:p>
          <a:p>
            <a:pPr lvl="4"/>
            <a:r>
              <a:rPr lang="en-US" b="1" dirty="0" smtClean="0"/>
              <a:t>Surplus: Q</a:t>
            </a:r>
            <a:r>
              <a:rPr lang="en-US" b="1" baseline="-25000" dirty="0"/>
              <a:t>S</a:t>
            </a:r>
            <a:r>
              <a:rPr lang="en-US" b="1" dirty="0" smtClean="0"/>
              <a:t> − Q</a:t>
            </a:r>
            <a:r>
              <a:rPr lang="en-US" b="1" baseline="-25000" dirty="0"/>
              <a:t>D</a:t>
            </a:r>
            <a:r>
              <a:rPr lang="en-US" b="1" dirty="0" smtClean="0"/>
              <a:t> </a:t>
            </a:r>
            <a:r>
              <a:rPr lang="en-US" dirty="0" smtClean="0"/>
              <a:t>= 80,000 − 40,000 = 40,000 liters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2"/>
            <a:r>
              <a:rPr lang="en-US" dirty="0" smtClean="0"/>
              <a:t>We </a:t>
            </a:r>
            <a:r>
              <a:rPr lang="en-US" dirty="0"/>
              <a:t>can also analyze the impact of the </a:t>
            </a:r>
            <a:r>
              <a:rPr lang="en-US" dirty="0" smtClean="0"/>
              <a:t>price floor </a:t>
            </a:r>
            <a:r>
              <a:rPr lang="en-US" dirty="0"/>
              <a:t>on </a:t>
            </a:r>
            <a:r>
              <a:rPr lang="en-US" dirty="0" smtClean="0"/>
              <a:t>various stakeholders,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lvl="4"/>
            <a:r>
              <a:rPr lang="en-US" b="1" dirty="0" smtClean="0"/>
              <a:t>∆Expenditures = </a:t>
            </a:r>
            <a:r>
              <a:rPr lang="en-US" b="1" dirty="0" err="1" smtClean="0"/>
              <a:t>Expenditures</a:t>
            </a:r>
            <a:r>
              <a:rPr lang="en-US" b="1" baseline="-25000" dirty="0" err="1" smtClean="0"/>
              <a:t>New</a:t>
            </a:r>
            <a:r>
              <a:rPr lang="en-US" b="1" dirty="0" smtClean="0"/>
              <a:t> − </a:t>
            </a:r>
            <a:r>
              <a:rPr lang="en-US" b="1" dirty="0" err="1" smtClean="0"/>
              <a:t>Expenditures</a:t>
            </a:r>
            <a:r>
              <a:rPr lang="en-US" b="1" baseline="-25000" dirty="0" err="1" smtClean="0"/>
              <a:t>Old</a:t>
            </a:r>
            <a:endParaRPr lang="en-US" b="1" baseline="-25000" dirty="0" smtClean="0"/>
          </a:p>
          <a:p>
            <a:pPr marL="2240280" lvl="8" indent="0">
              <a:buNone/>
            </a:pPr>
            <a:r>
              <a:rPr lang="en-US" sz="2000" dirty="0" smtClean="0"/>
              <a:t>              = ($25 × </a:t>
            </a:r>
            <a:r>
              <a:rPr lang="en-US" sz="2000" dirty="0"/>
              <a:t>4</a:t>
            </a:r>
            <a:r>
              <a:rPr lang="en-US" sz="2000" dirty="0" smtClean="0"/>
              <a:t>0,000) </a:t>
            </a:r>
            <a:r>
              <a:rPr lang="en-US" sz="2000" b="1" dirty="0" smtClean="0"/>
              <a:t>− </a:t>
            </a:r>
            <a:r>
              <a:rPr lang="en-US" sz="2000" dirty="0" smtClean="0"/>
              <a:t>($20 × </a:t>
            </a:r>
            <a:r>
              <a:rPr lang="en-US" sz="2000" dirty="0"/>
              <a:t>6</a:t>
            </a:r>
            <a:r>
              <a:rPr lang="en-US" sz="2000" dirty="0" smtClean="0"/>
              <a:t>0,000)</a:t>
            </a:r>
          </a:p>
          <a:p>
            <a:pPr marL="2240280" lvl="8" indent="0">
              <a:buNone/>
            </a:pPr>
            <a:r>
              <a:rPr lang="en-US" sz="2000" dirty="0" smtClean="0"/>
              <a:t>              = $1,000,000 − $1,200,000</a:t>
            </a:r>
          </a:p>
          <a:p>
            <a:pPr marL="2240280" lvl="8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= −$200,000</a:t>
            </a:r>
          </a:p>
          <a:p>
            <a:pPr lvl="2"/>
            <a:r>
              <a:rPr lang="en-US" sz="2200" dirty="0" smtClean="0"/>
              <a:t>There is a reduction in consumer spending of $200,000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marL="594360" lvl="2" indent="0">
              <a:buNone/>
            </a:pPr>
            <a:endParaRPr lang="en-US" b="1" dirty="0"/>
          </a:p>
          <a:p>
            <a:pPr marL="594360" lvl="2" indent="0">
              <a:buNone/>
            </a:pPr>
            <a:endParaRPr lang="en-US" b="1" dirty="0"/>
          </a:p>
          <a:p>
            <a:pPr lvl="2"/>
            <a:endParaRPr lang="en-US" b="1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576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6324600"/>
          </a:xfrm>
        </p:spPr>
        <p:txBody>
          <a:bodyPr>
            <a:normAutofit/>
          </a:bodyPr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There is also an increase in the producers revenue of $800,000 as a result of the price floor. 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∆Firm Revenue = </a:t>
            </a:r>
            <a:r>
              <a:rPr lang="en-US" b="1" dirty="0" err="1" smtClean="0"/>
              <a:t>Revenue</a:t>
            </a:r>
            <a:r>
              <a:rPr lang="en-US" b="1" baseline="-25000" dirty="0" err="1" smtClean="0"/>
              <a:t>New</a:t>
            </a:r>
            <a:r>
              <a:rPr lang="en-US" b="1" dirty="0" smtClean="0"/>
              <a:t> − </a:t>
            </a:r>
            <a:r>
              <a:rPr lang="en-US" b="1" dirty="0" err="1" smtClean="0"/>
              <a:t>Revenue</a:t>
            </a:r>
            <a:r>
              <a:rPr lang="en-US" b="1" baseline="-25000" dirty="0" err="1" smtClean="0"/>
              <a:t>Old</a:t>
            </a:r>
            <a:endParaRPr lang="en-US" b="1" baseline="-25000" dirty="0" smtClean="0"/>
          </a:p>
          <a:p>
            <a:pPr marL="2240280" lvl="8" indent="0">
              <a:buNone/>
            </a:pPr>
            <a:r>
              <a:rPr lang="en-US" sz="2000" dirty="0" smtClean="0"/>
              <a:t>              = ($25 × 80,000) </a:t>
            </a:r>
            <a:r>
              <a:rPr lang="en-US" sz="2000" b="1" dirty="0" smtClean="0"/>
              <a:t>− </a:t>
            </a:r>
            <a:r>
              <a:rPr lang="en-US" sz="2000" dirty="0" smtClean="0"/>
              <a:t>($20 × </a:t>
            </a:r>
            <a:r>
              <a:rPr lang="en-US" sz="2000" dirty="0"/>
              <a:t>6</a:t>
            </a:r>
            <a:r>
              <a:rPr lang="en-US" sz="2000" dirty="0" smtClean="0"/>
              <a:t>0,000)</a:t>
            </a:r>
          </a:p>
          <a:p>
            <a:pPr marL="2240280" lvl="8" indent="0">
              <a:buNone/>
            </a:pPr>
            <a:r>
              <a:rPr lang="en-US" sz="2000" dirty="0" smtClean="0"/>
              <a:t>              = $2,000,000 − $1,200,000</a:t>
            </a:r>
          </a:p>
          <a:p>
            <a:pPr marL="2240280" lvl="8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= $800,000</a:t>
            </a:r>
          </a:p>
          <a:p>
            <a:pPr marL="2240280" lvl="8" indent="0">
              <a:buNone/>
            </a:pPr>
            <a:endParaRPr lang="en-US" sz="2000" dirty="0" smtClean="0"/>
          </a:p>
          <a:p>
            <a:pPr lvl="2"/>
            <a:r>
              <a:rPr lang="en-US" dirty="0" smtClean="0"/>
              <a:t>The government must purchase the excess supply of wine to prevent the market from reverting back to the original equilibrium</a:t>
            </a:r>
          </a:p>
          <a:p>
            <a:pPr lvl="4"/>
            <a:endParaRPr lang="en-US" dirty="0"/>
          </a:p>
          <a:p>
            <a:pPr lvl="4"/>
            <a:r>
              <a:rPr lang="en-US" b="1" dirty="0" smtClean="0"/>
              <a:t>Government Expenditure = Price × Quantity</a:t>
            </a:r>
            <a:r>
              <a:rPr lang="en-US" b="1" baseline="-25000" dirty="0" smtClean="0"/>
              <a:t>Surplus</a:t>
            </a:r>
          </a:p>
          <a:p>
            <a:pPr marL="1143000" lvl="4" indent="0">
              <a:buNone/>
            </a:pPr>
            <a:r>
              <a:rPr lang="en-US" b="1" baseline="-25000" dirty="0"/>
              <a:t>	</a:t>
            </a:r>
            <a:r>
              <a:rPr lang="en-US" b="1" baseline="-25000" dirty="0" smtClean="0"/>
              <a:t>		</a:t>
            </a:r>
            <a:r>
              <a:rPr lang="en-US" b="1" dirty="0" smtClean="0"/>
              <a:t>         = </a:t>
            </a:r>
            <a:r>
              <a:rPr lang="en-US" dirty="0" smtClean="0"/>
              <a:t>($</a:t>
            </a:r>
            <a:r>
              <a:rPr lang="en-US" dirty="0"/>
              <a:t>25 </a:t>
            </a:r>
            <a:r>
              <a:rPr lang="en-US" dirty="0" smtClean="0"/>
              <a:t>× 40, 000)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			         = </a:t>
            </a:r>
            <a:r>
              <a:rPr lang="en-US" dirty="0" smtClean="0"/>
              <a:t>$1,000,000</a:t>
            </a:r>
            <a:endParaRPr lang="en-US" b="1" dirty="0" smtClean="0"/>
          </a:p>
          <a:p>
            <a:pPr marL="594360" lvl="2" indent="0">
              <a:buNone/>
            </a:pPr>
            <a:endParaRPr lang="en-US" b="1" dirty="0"/>
          </a:p>
          <a:p>
            <a:pPr marL="594360" lvl="2" indent="0">
              <a:buNone/>
            </a:pPr>
            <a:endParaRPr lang="en-US" b="1" dirty="0"/>
          </a:p>
          <a:p>
            <a:pPr lvl="2"/>
            <a:endParaRPr lang="en-US" b="1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35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461</Words>
  <Application>Microsoft Office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Equity</vt:lpstr>
      <vt:lpstr>Price Ceilings &amp; Price Floors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and Linear Functions</dc:title>
  <dc:creator>Brendan Kenny</dc:creator>
  <cp:lastModifiedBy>Brendan Kenny</cp:lastModifiedBy>
  <cp:revision>33</cp:revision>
  <dcterms:created xsi:type="dcterms:W3CDTF">2006-08-16T00:00:00Z</dcterms:created>
  <dcterms:modified xsi:type="dcterms:W3CDTF">2015-10-13T18:56:17Z</dcterms:modified>
</cp:coreProperties>
</file>