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96596-1CFA-474E-A156-EFF0415DCA30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F2739-06CF-4193-A1EA-7490915A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9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F2739-06CF-4193-A1EA-7490915AC3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19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7956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45707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10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2120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089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71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23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686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155088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2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9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11/22/2017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5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Elasticities</a:t>
            </a:r>
          </a:p>
        </p:txBody>
      </p:sp>
    </p:spTree>
    <p:extLst>
      <p:ext uri="{BB962C8B-B14F-4D97-AF65-F5344CB8AC3E}">
        <p14:creationId xmlns:p14="http://schemas.microsoft.com/office/powerpoint/2010/main" val="524402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1722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dirty="0"/>
              <a:t>There are several factors that determine whether the supply for a good is elastic or inelastic.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b="1" dirty="0"/>
              <a:t>1) Length of time</a:t>
            </a:r>
          </a:p>
          <a:p>
            <a:pPr lvl="4"/>
            <a:r>
              <a:rPr lang="en-US" dirty="0"/>
              <a:t>The amount of time firms have to adjust their inputs and the quantity supplied in response to changes in price</a:t>
            </a:r>
          </a:p>
          <a:p>
            <a:pPr marL="1143000" lvl="4" indent="0">
              <a:buNone/>
            </a:pPr>
            <a:endParaRPr lang="en-US" dirty="0"/>
          </a:p>
          <a:p>
            <a:pPr lvl="2"/>
            <a:r>
              <a:rPr lang="en-US" b="1" dirty="0"/>
              <a:t>2) Mobility of the factors of production</a:t>
            </a:r>
          </a:p>
          <a:p>
            <a:pPr lvl="4"/>
            <a:r>
              <a:rPr lang="en-US" dirty="0"/>
              <a:t>The ease and speed with which firms can shift resources and production between different products</a:t>
            </a:r>
          </a:p>
          <a:p>
            <a:pPr marL="1143000" lvl="4" indent="0">
              <a:buNone/>
            </a:pPr>
            <a:endParaRPr lang="en-US" dirty="0"/>
          </a:p>
          <a:p>
            <a:pPr lvl="2"/>
            <a:r>
              <a:rPr lang="en-US" b="1" dirty="0"/>
              <a:t>3) Spare capacity of firms</a:t>
            </a:r>
          </a:p>
          <a:p>
            <a:pPr lvl="4"/>
            <a:r>
              <a:rPr lang="en-US" dirty="0"/>
              <a:t>The greater the spare capacity the more elastic the supply</a:t>
            </a:r>
          </a:p>
          <a:p>
            <a:pPr marL="1143000" lvl="4" indent="0">
              <a:buNone/>
            </a:pPr>
            <a:endParaRPr lang="en-US" dirty="0"/>
          </a:p>
          <a:p>
            <a:pPr lvl="2"/>
            <a:r>
              <a:rPr lang="en-US" b="1" dirty="0"/>
              <a:t>4) Ability to store stocks</a:t>
            </a:r>
          </a:p>
          <a:p>
            <a:pPr lvl="4"/>
            <a:r>
              <a:rPr lang="en-US" dirty="0"/>
              <a:t>Firms that have an ability to store stocks are likely to have a more elastic supply than firms that cannot store stocks</a:t>
            </a:r>
          </a:p>
          <a:p>
            <a:pPr lvl="5"/>
            <a:endParaRPr lang="en-US" b="1" dirty="0"/>
          </a:p>
          <a:p>
            <a:pPr lvl="5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027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PES-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Suppose that the price of oil increases from $100 to $110 as a result of instability in the Middle East. 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In response, the quantity of oil supplied by Canadian producers increases from 1.25 to 1.30 million barrels of oil per day.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b="1" dirty="0"/>
              <a:t>PED = %∆Q</a:t>
            </a:r>
            <a:r>
              <a:rPr lang="en-US" b="1" baseline="-25000" dirty="0"/>
              <a:t>S</a:t>
            </a:r>
            <a:r>
              <a:rPr lang="en-US" b="1" dirty="0"/>
              <a:t> ÷ %∆P</a:t>
            </a:r>
          </a:p>
          <a:p>
            <a:pPr marL="868680" lvl="3" indent="0">
              <a:buNone/>
            </a:pPr>
            <a:r>
              <a:rPr lang="en-US" b="1" dirty="0"/>
              <a:t>	       = [(Q</a:t>
            </a:r>
            <a:r>
              <a:rPr lang="en-US" b="1" baseline="-25000" dirty="0"/>
              <a:t>NEW</a:t>
            </a:r>
            <a:r>
              <a:rPr lang="en-US" b="1" dirty="0"/>
              <a:t> − Q</a:t>
            </a:r>
            <a:r>
              <a:rPr lang="en-US" b="1" baseline="-25000" dirty="0"/>
              <a:t>OLD</a:t>
            </a:r>
            <a:r>
              <a:rPr lang="en-US" b="1" dirty="0"/>
              <a:t>)/Q</a:t>
            </a:r>
            <a:r>
              <a:rPr lang="en-US" b="1" baseline="-25000" dirty="0"/>
              <a:t>OLD</a:t>
            </a:r>
            <a:r>
              <a:rPr lang="en-US" b="1" dirty="0"/>
              <a:t>] ÷ [(P</a:t>
            </a:r>
            <a:r>
              <a:rPr lang="en-US" b="1" baseline="-25000" dirty="0"/>
              <a:t>NEW</a:t>
            </a:r>
            <a:r>
              <a:rPr lang="en-US" b="1" dirty="0"/>
              <a:t> − P</a:t>
            </a:r>
            <a:r>
              <a:rPr lang="en-US" b="1" baseline="-25000" dirty="0"/>
              <a:t>OLD</a:t>
            </a:r>
            <a:r>
              <a:rPr lang="en-US" b="1" dirty="0"/>
              <a:t>)/P</a:t>
            </a:r>
            <a:r>
              <a:rPr lang="en-US" b="1" baseline="-25000" dirty="0"/>
              <a:t>OLD</a:t>
            </a:r>
            <a:r>
              <a:rPr lang="en-US" b="1" dirty="0"/>
              <a:t>] </a:t>
            </a:r>
          </a:p>
          <a:p>
            <a:pPr marL="594360" lvl="2" indent="0">
              <a:buNone/>
            </a:pPr>
            <a:r>
              <a:rPr lang="en-US" dirty="0"/>
              <a:t>	       = [(1.30 − 1.25)/1.25]</a:t>
            </a:r>
            <a:r>
              <a:rPr lang="en-US" b="1" dirty="0"/>
              <a:t> ÷ </a:t>
            </a:r>
            <a:r>
              <a:rPr lang="en-US" dirty="0"/>
              <a:t>[($110 − $100)/$100]</a:t>
            </a:r>
          </a:p>
          <a:p>
            <a:pPr marL="594360" lvl="2" indent="0">
              <a:buNone/>
            </a:pPr>
            <a:r>
              <a:rPr lang="en-US" dirty="0"/>
              <a:t>	       = 4% </a:t>
            </a:r>
            <a:r>
              <a:rPr lang="en-US" b="1" dirty="0"/>
              <a:t>÷ </a:t>
            </a:r>
            <a:r>
              <a:rPr lang="en-US" dirty="0"/>
              <a:t>10%</a:t>
            </a:r>
          </a:p>
          <a:p>
            <a:pPr marL="594360" lvl="2" indent="0">
              <a:buNone/>
            </a:pPr>
            <a:r>
              <a:rPr lang="en-US" dirty="0"/>
              <a:t>	       = 0.4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dirty="0"/>
              <a:t>This indicates that the supply of oil from Canadian sources is </a:t>
            </a:r>
            <a:r>
              <a:rPr lang="en-US" i="1" dirty="0"/>
              <a:t>price inelastic, </a:t>
            </a:r>
            <a:r>
              <a:rPr lang="en-US" dirty="0"/>
              <a:t>since the </a:t>
            </a:r>
            <a:r>
              <a:rPr lang="en-US" b="1" dirty="0"/>
              <a:t>PES &lt; 1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1026" name="Picture 2" descr="http://fluvarium.ca/wp-content/uploads/2013/05/Suncor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2133600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17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Summary of Key Characteristics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330543"/>
              </p:ext>
            </p:extLst>
          </p:nvPr>
        </p:nvGraphicFramePr>
        <p:xfrm>
          <a:off x="609600" y="1524000"/>
          <a:ext cx="8001000" cy="505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9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Elasticity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Values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rowSpan="5"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b="1" dirty="0"/>
                        <a:t>Price</a:t>
                      </a:r>
                      <a:r>
                        <a:rPr lang="en-US" b="1" baseline="0" dirty="0"/>
                        <a:t> elasticity of demand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PED = %∆Q</a:t>
                      </a:r>
                      <a:r>
                        <a:rPr lang="en-US" b="0" baseline="-25000" dirty="0"/>
                        <a:t>D</a:t>
                      </a:r>
                      <a:r>
                        <a:rPr lang="en-US" b="0" dirty="0"/>
                        <a:t> ÷ %∆P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algn="ctr"/>
                      <a:r>
                        <a:rPr lang="en-US" b="1" dirty="0"/>
                        <a:t>Price</a:t>
                      </a:r>
                      <a:r>
                        <a:rPr lang="en-US" b="1" baseline="0" dirty="0"/>
                        <a:t> elasticity of supply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PES = %∆Q</a:t>
                      </a:r>
                      <a:r>
                        <a:rPr lang="en-US" b="0" baseline="-25000" dirty="0"/>
                        <a:t>S</a:t>
                      </a:r>
                      <a:r>
                        <a:rPr lang="en-US" b="0" dirty="0"/>
                        <a:t> ÷ %∆P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PED =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PES =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Perfectly inelastic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PED &lt;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PES &lt;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 inelastic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PED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PES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 elastic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PED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PES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 elastic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PED = 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PES = 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Perfectly elastic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b="1" dirty="0"/>
                        <a:t>Cross-price elasticity</a:t>
                      </a:r>
                      <a:r>
                        <a:rPr lang="en-US" b="1" baseline="0" dirty="0"/>
                        <a:t> of demand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XED = %∆Q</a:t>
                      </a:r>
                      <a:r>
                        <a:rPr lang="en-US" b="0" baseline="-25000" dirty="0"/>
                        <a:t>X</a:t>
                      </a:r>
                      <a:r>
                        <a:rPr lang="en-US" b="0" dirty="0"/>
                        <a:t> ÷ %∆P</a:t>
                      </a:r>
                      <a:r>
                        <a:rPr lang="en-US" b="0" baseline="-25000" dirty="0"/>
                        <a:t>Y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XED &gt;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Substitutes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XED =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Unrelated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XED &lt;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b="1" dirty="0"/>
                        <a:t>Income elasticity of demand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YED = %∆Q</a:t>
                      </a:r>
                      <a:r>
                        <a:rPr lang="en-US" b="0" baseline="-25000" dirty="0"/>
                        <a:t>D</a:t>
                      </a:r>
                      <a:r>
                        <a:rPr lang="en-US" b="0" dirty="0"/>
                        <a:t> ÷ %∆Y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YED &lt;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Inferior</a:t>
                      </a:r>
                      <a:r>
                        <a:rPr lang="en-US" baseline="0" dirty="0"/>
                        <a:t> good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YED</a:t>
                      </a:r>
                      <a:r>
                        <a:rPr lang="en-US" baseline="0" dirty="0"/>
                        <a:t> &gt; </a:t>
                      </a:r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Normal good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&lt; YED &lt;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Income inelastic</a:t>
                      </a:r>
                      <a:r>
                        <a:rPr lang="en-US" baseline="0" dirty="0"/>
                        <a:t> (</a:t>
                      </a:r>
                      <a:r>
                        <a:rPr lang="en-US" dirty="0"/>
                        <a:t>Necessity)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YED &gt;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Income elastic (Luxury)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658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Study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fontScale="92500" lnSpcReduction="10000"/>
          </a:bodyPr>
          <a:lstStyle/>
          <a:p>
            <a:pPr lvl="4"/>
            <a:endParaRPr lang="en-US" dirty="0"/>
          </a:p>
          <a:p>
            <a:pPr lvl="4"/>
            <a:r>
              <a:rPr lang="en-US" b="1" dirty="0"/>
              <a:t>1. 	</a:t>
            </a:r>
            <a:r>
              <a:rPr lang="en-US" dirty="0"/>
              <a:t>If the XED between Coca-Cola and Pepsi is 0.7, how will the 	demand for Coca-Cola change if the price of Pepsi increases by 	5%?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2.	</a:t>
            </a:r>
            <a:r>
              <a:rPr lang="en-US" dirty="0"/>
              <a:t>Your income increases from £1000 a month to £1200 a month. 	As a result, you increase your purchases of pizza from 8 to 12 	per month, and decrease your purchases of chees sandwiches 	from 15 to 10 per month.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A.	</a:t>
            </a:r>
            <a:r>
              <a:rPr lang="en-US" dirty="0"/>
              <a:t>Calculate your income elasticity of demand for pizzas and for 	cheese sandwiches.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b="1" dirty="0"/>
              <a:t>B.	</a:t>
            </a:r>
            <a:r>
              <a:rPr lang="en-US" dirty="0"/>
              <a:t>What kind of goods are pizzas and cheese sandwiches for you?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b="1" dirty="0"/>
              <a:t>C.	</a:t>
            </a:r>
            <a:r>
              <a:rPr lang="en-US" dirty="0"/>
              <a:t>Show using diagrams the effect of your increase in income on 	your demand for pizzas and cheese sandwiches.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6380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en-US" b="1" dirty="0"/>
              <a:t>Price Elasticity of Demand (PED): </a:t>
            </a:r>
            <a:r>
              <a:rPr lang="en-US" dirty="0"/>
              <a:t>is a measure of the responsiveness of the quantity of a good demanded to changes in its price.</a:t>
            </a:r>
          </a:p>
          <a:p>
            <a:pPr marL="594360" lvl="2" indent="0">
              <a:buNone/>
            </a:pPr>
            <a:endParaRPr lang="en-US" dirty="0"/>
          </a:p>
          <a:p>
            <a:pPr lvl="4"/>
            <a:r>
              <a:rPr lang="en-US" b="1" dirty="0"/>
              <a:t>PED = %∆Q</a:t>
            </a:r>
            <a:r>
              <a:rPr lang="en-US" b="1" baseline="-25000" dirty="0"/>
              <a:t>D</a:t>
            </a:r>
            <a:r>
              <a:rPr lang="en-US" b="1" dirty="0"/>
              <a:t> ÷ %∆P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746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>
                <a:solidFill>
                  <a:srgbClr val="1F497D"/>
                </a:solidFill>
              </a:rPr>
              <a:t>Recap- Price Elasticity of Demand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79120"/>
              </p:ext>
            </p:extLst>
          </p:nvPr>
        </p:nvGraphicFramePr>
        <p:xfrm>
          <a:off x="1905000" y="3276600"/>
          <a:ext cx="5562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Value of PED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Interpretation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Frequently Encountered</a:t>
                      </a:r>
                      <a:r>
                        <a:rPr lang="en-US" b="1" baseline="0" dirty="0"/>
                        <a:t> Cases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 &lt;</a:t>
                      </a:r>
                      <a:r>
                        <a:rPr lang="en-US" baseline="0" dirty="0"/>
                        <a:t> PED &lt;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Inelastic demand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Price insensitive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1 &lt; PED &lt; 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Elastic demand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Price sensitive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Special</a:t>
                      </a:r>
                      <a:r>
                        <a:rPr lang="en-US" b="1" baseline="0" dirty="0"/>
                        <a:t> Cases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PED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Unitary elastic demand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%∆Q</a:t>
                      </a:r>
                      <a:r>
                        <a:rPr lang="en-US" b="0" baseline="-25000" dirty="0"/>
                        <a:t>D</a:t>
                      </a:r>
                      <a:r>
                        <a:rPr lang="en-US" b="0" dirty="0"/>
                        <a:t>  = %∆P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PED =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Perfectly</a:t>
                      </a:r>
                      <a:r>
                        <a:rPr lang="en-US" baseline="0" dirty="0"/>
                        <a:t> inelastic 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Fixed quantity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PED = 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Perfectly elastic</a:t>
                      </a:r>
                      <a:r>
                        <a:rPr lang="en-US" baseline="0" dirty="0"/>
                        <a:t> demand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Fixed 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31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dirty="0"/>
              <a:t>There are several factors that determine whether the demand for a good is elastic or inelastic.</a:t>
            </a:r>
          </a:p>
          <a:p>
            <a:pPr marL="594360" lvl="2" indent="0">
              <a:buNone/>
            </a:pPr>
            <a:endParaRPr lang="en-US" dirty="0"/>
          </a:p>
          <a:p>
            <a:pPr lvl="4"/>
            <a:r>
              <a:rPr lang="en-US" b="1" dirty="0"/>
              <a:t>1) Number and closeness of substitutes </a:t>
            </a:r>
          </a:p>
          <a:p>
            <a:pPr lvl="4"/>
            <a:r>
              <a:rPr lang="en-US" b="1" dirty="0"/>
              <a:t>2) Necessities versus luxuries</a:t>
            </a:r>
          </a:p>
          <a:p>
            <a:pPr lvl="4"/>
            <a:r>
              <a:rPr lang="en-US" b="1" dirty="0"/>
              <a:t>3) Length of time</a:t>
            </a:r>
          </a:p>
          <a:p>
            <a:pPr lvl="4"/>
            <a:r>
              <a:rPr lang="en-US" b="1" dirty="0"/>
              <a:t>4) Proportion of income spent on a good</a:t>
            </a:r>
          </a:p>
          <a:p>
            <a:pPr lvl="4"/>
            <a:endParaRPr lang="en-US" b="1" dirty="0"/>
          </a:p>
          <a:p>
            <a:pPr lvl="2"/>
            <a:r>
              <a:rPr lang="en-US" dirty="0"/>
              <a:t>Along any </a:t>
            </a:r>
            <a:r>
              <a:rPr lang="en-US" i="1" dirty="0"/>
              <a:t>downward-sloping</a:t>
            </a:r>
            <a:r>
              <a:rPr lang="en-US" dirty="0"/>
              <a:t>, </a:t>
            </a:r>
            <a:r>
              <a:rPr lang="en-US" i="1" dirty="0"/>
              <a:t>straight-line demand curve</a:t>
            </a:r>
            <a:r>
              <a:rPr lang="en-US" dirty="0"/>
              <a:t>, the PED varies as we move along the curve.</a:t>
            </a:r>
          </a:p>
          <a:p>
            <a:pPr marL="594360" lvl="2" indent="0">
              <a:buNone/>
            </a:pPr>
            <a:endParaRPr lang="en-US" dirty="0"/>
          </a:p>
          <a:p>
            <a:pPr lvl="4"/>
            <a:r>
              <a:rPr lang="en-US" dirty="0"/>
              <a:t>Demand is price elastic at high-prices and low-quantities 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dirty="0"/>
              <a:t>Demand is price inelastic at low prices and large-quantities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dirty="0"/>
              <a:t>At the midpoint of the demand curve, there is unit elastic demand</a:t>
            </a:r>
          </a:p>
        </p:txBody>
      </p:sp>
    </p:spTree>
    <p:extLst>
      <p:ext uri="{BB962C8B-B14F-4D97-AF65-F5344CB8AC3E}">
        <p14:creationId xmlns:p14="http://schemas.microsoft.com/office/powerpoint/2010/main" val="76831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PED-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Tesla Motors Model S retails for $85,000 in Canada in August. Approximately, 100 Model S vehicles were sold in August. 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dirty="0"/>
              <a:t>In September, the government implemented a rebate program of $5,000 for electric vehicles. Estimates indicate 110 vehicles will be sold in September.</a:t>
            </a:r>
          </a:p>
          <a:p>
            <a:pPr lvl="2"/>
            <a:endParaRPr lang="en-US" dirty="0"/>
          </a:p>
          <a:p>
            <a:pPr lvl="2"/>
            <a:r>
              <a:rPr lang="en-US" b="1" dirty="0"/>
              <a:t>PED = %∆Q</a:t>
            </a:r>
            <a:r>
              <a:rPr lang="en-US" b="1" baseline="-25000" dirty="0"/>
              <a:t>D</a:t>
            </a:r>
            <a:r>
              <a:rPr lang="en-US" b="1" dirty="0"/>
              <a:t> ÷ %∆P</a:t>
            </a:r>
          </a:p>
          <a:p>
            <a:pPr marL="868680" lvl="3" indent="0">
              <a:buNone/>
            </a:pPr>
            <a:r>
              <a:rPr lang="en-US" b="1" dirty="0"/>
              <a:t>	       = [(Q</a:t>
            </a:r>
            <a:r>
              <a:rPr lang="en-US" b="1" baseline="-25000" dirty="0"/>
              <a:t>NEW</a:t>
            </a:r>
            <a:r>
              <a:rPr lang="en-US" b="1" dirty="0"/>
              <a:t> − Q</a:t>
            </a:r>
            <a:r>
              <a:rPr lang="en-US" b="1" baseline="-25000" dirty="0"/>
              <a:t>OLD</a:t>
            </a:r>
            <a:r>
              <a:rPr lang="en-US" b="1" dirty="0"/>
              <a:t>)/Q</a:t>
            </a:r>
            <a:r>
              <a:rPr lang="en-US" b="1" baseline="-25000" dirty="0"/>
              <a:t>OLD</a:t>
            </a:r>
            <a:r>
              <a:rPr lang="en-US" b="1" dirty="0"/>
              <a:t>] ÷ [(P</a:t>
            </a:r>
            <a:r>
              <a:rPr lang="en-US" b="1" baseline="-25000" dirty="0"/>
              <a:t>NEW</a:t>
            </a:r>
            <a:r>
              <a:rPr lang="en-US" b="1" dirty="0"/>
              <a:t> − P</a:t>
            </a:r>
            <a:r>
              <a:rPr lang="en-US" b="1" baseline="-25000" dirty="0"/>
              <a:t>OLD</a:t>
            </a:r>
            <a:r>
              <a:rPr lang="en-US" b="1" dirty="0"/>
              <a:t>)/P</a:t>
            </a:r>
            <a:r>
              <a:rPr lang="en-US" b="1" baseline="-25000" dirty="0"/>
              <a:t>OLD</a:t>
            </a:r>
            <a:r>
              <a:rPr lang="en-US" b="1" dirty="0"/>
              <a:t>] </a:t>
            </a:r>
          </a:p>
          <a:p>
            <a:pPr marL="594360" lvl="2" indent="0">
              <a:buNone/>
            </a:pPr>
            <a:r>
              <a:rPr lang="en-US" dirty="0"/>
              <a:t>	       = [(110 − 100)/100]</a:t>
            </a:r>
            <a:r>
              <a:rPr lang="en-US" b="1" dirty="0"/>
              <a:t> ÷ </a:t>
            </a:r>
            <a:r>
              <a:rPr lang="en-US" dirty="0"/>
              <a:t>[($80,000 − $85,000)/$85,000]</a:t>
            </a:r>
          </a:p>
          <a:p>
            <a:pPr marL="594360" lvl="2" indent="0">
              <a:buNone/>
            </a:pPr>
            <a:r>
              <a:rPr lang="en-US" dirty="0"/>
              <a:t>	       = 10% </a:t>
            </a:r>
            <a:r>
              <a:rPr lang="en-US" b="1" dirty="0"/>
              <a:t>÷ </a:t>
            </a:r>
            <a:r>
              <a:rPr lang="en-US" dirty="0"/>
              <a:t>5.8824%</a:t>
            </a:r>
          </a:p>
          <a:p>
            <a:pPr marL="594360" lvl="2" indent="0">
              <a:buNone/>
            </a:pPr>
            <a:r>
              <a:rPr lang="en-US" dirty="0"/>
              <a:t>	       = 1.70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dirty="0"/>
              <a:t>This indicates that the demand for the Model S is </a:t>
            </a:r>
            <a:r>
              <a:rPr lang="en-US" i="1" dirty="0"/>
              <a:t>price elastic, </a:t>
            </a:r>
            <a:r>
              <a:rPr lang="en-US" dirty="0"/>
              <a:t>since the </a:t>
            </a:r>
            <a:r>
              <a:rPr lang="en-US" b="1" dirty="0"/>
              <a:t>PED &gt; 1 </a:t>
            </a:r>
            <a:r>
              <a:rPr lang="en-US" dirty="0"/>
              <a:t>and a decrease in price will increase Tesla’s revenues.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2052" name="Picture 4" descr="http://www.georgiapower.com/pricing/images/pev/Car-TESL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3511"/>
            <a:ext cx="2191016" cy="127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00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/>
              <a:t>Cross-Price 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pPr lvl="2"/>
            <a:r>
              <a:rPr lang="en-US" b="1" dirty="0"/>
              <a:t>Cross-Price Elasticity of Demand (XED): </a:t>
            </a:r>
            <a:r>
              <a:rPr lang="en-US" dirty="0"/>
              <a:t>is a measure of the responsiveness of demand for one good to a change in the price of another good.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It involves demand curve shifts and provides information on whether demand increases or decreases, and on the size of the demand curve shifts</a:t>
            </a:r>
          </a:p>
          <a:p>
            <a:pPr lvl="4"/>
            <a:endParaRPr lang="en-US" dirty="0"/>
          </a:p>
          <a:p>
            <a:pPr lvl="4"/>
            <a:r>
              <a:rPr lang="en-US" b="1" dirty="0"/>
              <a:t>XED = %∆Q</a:t>
            </a:r>
            <a:r>
              <a:rPr lang="en-US" b="1" baseline="-25000" dirty="0"/>
              <a:t>X</a:t>
            </a:r>
            <a:r>
              <a:rPr lang="en-US" b="1" dirty="0"/>
              <a:t> ÷ %∆P</a:t>
            </a:r>
            <a:r>
              <a:rPr lang="en-US" b="1" baseline="-25000" dirty="0"/>
              <a:t>Y</a:t>
            </a:r>
          </a:p>
          <a:p>
            <a:pPr lvl="4"/>
            <a:endParaRPr lang="en-US" b="1" dirty="0"/>
          </a:p>
          <a:p>
            <a:pPr marL="1143000" lvl="4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774909"/>
              </p:ext>
            </p:extLst>
          </p:nvPr>
        </p:nvGraphicFramePr>
        <p:xfrm>
          <a:off x="1752600" y="4953000"/>
          <a:ext cx="51816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Value of 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XED &gt;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Substitutes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Coca-Cola</a:t>
                      </a:r>
                      <a:r>
                        <a:rPr lang="en-US" b="0" baseline="0" dirty="0"/>
                        <a:t> &amp; Pepsi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XED &lt;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Complements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Ice-Cream</a:t>
                      </a:r>
                      <a:r>
                        <a:rPr lang="en-US" b="0" baseline="0" dirty="0"/>
                        <a:t> &amp; Cones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61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/>
              <a:t>XED-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Suppose a convenience store decides to increase the price of a 500 mL bottle of Coca-Cola from $1.50 to $1.80.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The store maintains their prices for Pepsi and the quantity demanded for the product increases from 1,000 to 1,140 bottles in a particular month.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b="1" dirty="0"/>
              <a:t>XED = %∆Q</a:t>
            </a:r>
            <a:r>
              <a:rPr lang="en-US" b="1" baseline="-25000" dirty="0"/>
              <a:t>X</a:t>
            </a:r>
            <a:r>
              <a:rPr lang="en-US" b="1" dirty="0"/>
              <a:t> ÷ %∆P</a:t>
            </a:r>
            <a:r>
              <a:rPr lang="en-US" b="1" baseline="-25000" dirty="0"/>
              <a:t>Y</a:t>
            </a:r>
          </a:p>
          <a:p>
            <a:pPr marL="868680" lvl="3" indent="0">
              <a:buNone/>
            </a:pPr>
            <a:r>
              <a:rPr lang="en-US" b="1" dirty="0"/>
              <a:t>		  = [(Q</a:t>
            </a:r>
            <a:r>
              <a:rPr lang="en-US" b="1" baseline="-25000" dirty="0"/>
              <a:t>NEW</a:t>
            </a:r>
            <a:r>
              <a:rPr lang="en-US" b="1" dirty="0"/>
              <a:t> − Q</a:t>
            </a:r>
            <a:r>
              <a:rPr lang="en-US" b="1" baseline="-25000" dirty="0"/>
              <a:t>OLD</a:t>
            </a:r>
            <a:r>
              <a:rPr lang="en-US" b="1" dirty="0"/>
              <a:t>)/Q</a:t>
            </a:r>
            <a:r>
              <a:rPr lang="en-US" b="1" baseline="-25000" dirty="0"/>
              <a:t>OLD</a:t>
            </a:r>
            <a:r>
              <a:rPr lang="en-US" b="1" dirty="0"/>
              <a:t>] ÷ [(P</a:t>
            </a:r>
            <a:r>
              <a:rPr lang="en-US" b="1" baseline="-25000" dirty="0"/>
              <a:t>NEW</a:t>
            </a:r>
            <a:r>
              <a:rPr lang="en-US" b="1" dirty="0"/>
              <a:t> − P</a:t>
            </a:r>
            <a:r>
              <a:rPr lang="en-US" b="1" baseline="-25000" dirty="0"/>
              <a:t>OLD</a:t>
            </a:r>
            <a:r>
              <a:rPr lang="en-US" b="1" dirty="0"/>
              <a:t>)/P</a:t>
            </a:r>
            <a:r>
              <a:rPr lang="en-US" b="1" baseline="-25000" dirty="0"/>
              <a:t>OLD</a:t>
            </a:r>
            <a:r>
              <a:rPr lang="en-US" b="1" dirty="0"/>
              <a:t>] </a:t>
            </a:r>
          </a:p>
          <a:p>
            <a:pPr marL="594360" lvl="2" indent="0">
              <a:buNone/>
            </a:pPr>
            <a:r>
              <a:rPr lang="en-US" dirty="0"/>
              <a:t>	                  = [(1,140 − 1,000)/1,000]</a:t>
            </a:r>
            <a:r>
              <a:rPr lang="en-US" b="1" dirty="0"/>
              <a:t> ÷ </a:t>
            </a:r>
            <a:r>
              <a:rPr lang="en-US" dirty="0"/>
              <a:t>[($1.80 − $1.50)/$1.50]</a:t>
            </a:r>
          </a:p>
          <a:p>
            <a:pPr marL="594360" lvl="2" indent="0">
              <a:buNone/>
            </a:pPr>
            <a:r>
              <a:rPr lang="en-US" dirty="0"/>
              <a:t>	                  = 14% </a:t>
            </a:r>
            <a:r>
              <a:rPr lang="en-US" b="1" dirty="0"/>
              <a:t>÷ </a:t>
            </a:r>
            <a:r>
              <a:rPr lang="en-US" dirty="0"/>
              <a:t>20%</a:t>
            </a:r>
          </a:p>
          <a:p>
            <a:pPr marL="594360" lvl="2" indent="0">
              <a:buNone/>
            </a:pPr>
            <a:r>
              <a:rPr lang="en-US" dirty="0"/>
              <a:t>	                  = 0.70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dirty="0"/>
              <a:t>This indicates that Coca-Cola and Pepsi have a high degree of </a:t>
            </a:r>
            <a:r>
              <a:rPr lang="en-US" i="1" dirty="0"/>
              <a:t>substitutability</a:t>
            </a:r>
            <a:r>
              <a:rPr lang="en-US" dirty="0"/>
              <a:t> since </a:t>
            </a:r>
            <a:r>
              <a:rPr lang="en-US" b="1" dirty="0"/>
              <a:t>XED &gt; 0 </a:t>
            </a:r>
            <a:r>
              <a:rPr lang="en-US" dirty="0"/>
              <a:t>and relatively close to 1.</a:t>
            </a:r>
          </a:p>
          <a:p>
            <a:pPr marL="594360" lvl="2" indent="0">
              <a:buNone/>
            </a:pPr>
            <a:endParaRPr lang="en-US" dirty="0"/>
          </a:p>
          <a:p>
            <a:pPr marL="1143000" lvl="4" indent="0">
              <a:buNone/>
            </a:pPr>
            <a:endParaRPr lang="en-US" b="1" baseline="-25000" dirty="0"/>
          </a:p>
          <a:p>
            <a:pPr lvl="4"/>
            <a:endParaRPr lang="en-US" b="1" dirty="0"/>
          </a:p>
          <a:p>
            <a:pPr marL="1143000" lvl="4" indent="0">
              <a:buNone/>
            </a:pPr>
            <a:endParaRPr lang="en-US" dirty="0"/>
          </a:p>
        </p:txBody>
      </p:sp>
      <p:pic>
        <p:nvPicPr>
          <p:cNvPr id="3076" name="Picture 4" descr="http://www.vectorsland.com/imgd/l80275-cocacola-eps-logo-4797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1113"/>
            <a:ext cx="1882097" cy="188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11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/>
              <a:t>Income 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pPr lvl="2"/>
            <a:r>
              <a:rPr lang="en-US" b="1" dirty="0"/>
              <a:t>Income Elasticity of Demand (YED): </a:t>
            </a:r>
            <a:r>
              <a:rPr lang="en-US" dirty="0"/>
              <a:t>is a measure of the responsiveness of demand to changes in income.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It involves demand curve shifts and provides information on the direction of change of demand given a change in income and on the size of the change.</a:t>
            </a:r>
          </a:p>
          <a:p>
            <a:pPr lvl="4"/>
            <a:endParaRPr lang="en-US" dirty="0"/>
          </a:p>
          <a:p>
            <a:pPr lvl="4"/>
            <a:r>
              <a:rPr lang="en-US" b="1" dirty="0"/>
              <a:t>YED = %∆Q</a:t>
            </a:r>
            <a:r>
              <a:rPr lang="en-US" b="1" baseline="-25000" dirty="0"/>
              <a:t>D</a:t>
            </a:r>
            <a:r>
              <a:rPr lang="en-US" b="1" dirty="0"/>
              <a:t> ÷ %∆Y</a:t>
            </a:r>
            <a:endParaRPr lang="en-US" b="1" baseline="-25000" dirty="0"/>
          </a:p>
          <a:p>
            <a:pPr lvl="4"/>
            <a:endParaRPr lang="en-US" b="1" dirty="0"/>
          </a:p>
          <a:p>
            <a:pPr marL="1143000" lvl="4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455267"/>
              </p:ext>
            </p:extLst>
          </p:nvPr>
        </p:nvGraphicFramePr>
        <p:xfrm>
          <a:off x="1828800" y="4800600"/>
          <a:ext cx="59436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Value of</a:t>
                      </a:r>
                      <a:r>
                        <a:rPr lang="en-US" b="1" baseline="0" dirty="0"/>
                        <a:t> </a:t>
                      </a:r>
                      <a:r>
                        <a:rPr lang="en-US" b="1" dirty="0"/>
                        <a:t>YED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Interpretation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YED &lt;</a:t>
                      </a:r>
                      <a:r>
                        <a:rPr lang="en-US" b="0" baseline="0" dirty="0"/>
                        <a:t> 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Inferior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Quantity falls with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YED &gt;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Normal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Quantity increases with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0 &lt; YED &lt;</a:t>
                      </a:r>
                      <a:r>
                        <a:rPr lang="en-US" b="0" baseline="0" dirty="0"/>
                        <a:t> 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Necessities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Income inelastic demand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YED 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Luxuries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/>
                        <a:t>Income elastic demand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21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YED- Calculations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Your income increases from £1,000 a month to £1,200 a month. As a result, the frequency that you dine-out at restaurants increases from 4 to 6 times per month.</a:t>
            </a:r>
          </a:p>
          <a:p>
            <a:pPr lvl="2"/>
            <a:endParaRPr lang="en-US" b="1" dirty="0"/>
          </a:p>
          <a:p>
            <a:pPr lvl="4"/>
            <a:r>
              <a:rPr lang="en-US" b="1" dirty="0"/>
              <a:t>YED = %∆Q</a:t>
            </a:r>
            <a:r>
              <a:rPr lang="en-US" b="1" baseline="-25000" dirty="0"/>
              <a:t>D</a:t>
            </a:r>
            <a:r>
              <a:rPr lang="en-US" b="1" dirty="0"/>
              <a:t> ÷ %∆Y</a:t>
            </a:r>
          </a:p>
          <a:p>
            <a:pPr marL="1143000" lvl="4" indent="0">
              <a:buNone/>
            </a:pPr>
            <a:r>
              <a:rPr lang="en-US" b="1" dirty="0"/>
              <a:t>	 = [(Q</a:t>
            </a:r>
            <a:r>
              <a:rPr lang="en-US" b="1" baseline="-25000" dirty="0"/>
              <a:t>NEW</a:t>
            </a:r>
            <a:r>
              <a:rPr lang="en-US" b="1" dirty="0"/>
              <a:t> − Q</a:t>
            </a:r>
            <a:r>
              <a:rPr lang="en-US" b="1" baseline="-25000" dirty="0"/>
              <a:t>OLD</a:t>
            </a:r>
            <a:r>
              <a:rPr lang="en-US" b="1" dirty="0"/>
              <a:t>)/Q</a:t>
            </a:r>
            <a:r>
              <a:rPr lang="en-US" b="1" baseline="-25000" dirty="0"/>
              <a:t>OLD</a:t>
            </a:r>
            <a:r>
              <a:rPr lang="en-US" b="1" dirty="0"/>
              <a:t>] ÷ [(Y</a:t>
            </a:r>
            <a:r>
              <a:rPr lang="en-US" b="1" baseline="-25000" dirty="0"/>
              <a:t>NEW</a:t>
            </a:r>
            <a:r>
              <a:rPr lang="en-US" b="1" dirty="0"/>
              <a:t> − Y</a:t>
            </a:r>
            <a:r>
              <a:rPr lang="en-US" b="1" baseline="-25000" dirty="0"/>
              <a:t>OLD</a:t>
            </a:r>
            <a:r>
              <a:rPr lang="en-US" b="1" dirty="0"/>
              <a:t>)/Y</a:t>
            </a:r>
            <a:r>
              <a:rPr lang="en-US" b="1" baseline="-25000" dirty="0"/>
              <a:t>OLD</a:t>
            </a:r>
            <a:r>
              <a:rPr lang="en-US" b="1" dirty="0"/>
              <a:t>] </a:t>
            </a:r>
          </a:p>
          <a:p>
            <a:pPr marL="1143000" lvl="4" indent="0">
              <a:buNone/>
            </a:pPr>
            <a:r>
              <a:rPr lang="en-US" b="1" dirty="0"/>
              <a:t>	 = </a:t>
            </a:r>
            <a:r>
              <a:rPr lang="en-US" dirty="0"/>
              <a:t>[(6 − 4)/4] ÷ [(£1,200 − £1,000)/£1,000] </a:t>
            </a:r>
          </a:p>
          <a:p>
            <a:pPr marL="1143000" lvl="4" indent="0">
              <a:buNone/>
            </a:pPr>
            <a:r>
              <a:rPr lang="en-US" b="1" dirty="0"/>
              <a:t>	 = </a:t>
            </a:r>
            <a:r>
              <a:rPr lang="en-US" dirty="0"/>
              <a:t>50% </a:t>
            </a:r>
            <a:r>
              <a:rPr lang="en-US" b="1" dirty="0"/>
              <a:t>÷ </a:t>
            </a:r>
            <a:r>
              <a:rPr lang="en-US" dirty="0"/>
              <a:t>20%</a:t>
            </a:r>
          </a:p>
          <a:p>
            <a:pPr marL="1143000" lvl="4" indent="0">
              <a:buNone/>
            </a:pPr>
            <a:r>
              <a:rPr lang="en-US" dirty="0"/>
              <a:t>	 = 2.50</a:t>
            </a:r>
          </a:p>
          <a:p>
            <a:pPr marL="1143000" lvl="4" indent="0">
              <a:buNone/>
            </a:pPr>
            <a:endParaRPr lang="en-US" dirty="0"/>
          </a:p>
          <a:p>
            <a:pPr lvl="2"/>
            <a:r>
              <a:rPr lang="en-US" dirty="0"/>
              <a:t>This indicates that dining-out at restaurants has </a:t>
            </a:r>
            <a:r>
              <a:rPr lang="en-US" i="1" dirty="0"/>
              <a:t>income elastic demand </a:t>
            </a:r>
            <a:r>
              <a:rPr lang="en-US" dirty="0"/>
              <a:t>and is a </a:t>
            </a:r>
            <a:r>
              <a:rPr lang="en-US" i="1" dirty="0"/>
              <a:t>normal good </a:t>
            </a:r>
            <a:r>
              <a:rPr lang="en-US" dirty="0"/>
              <a:t>since </a:t>
            </a:r>
            <a:r>
              <a:rPr lang="en-US" b="1" dirty="0"/>
              <a:t>XED &gt; 1</a:t>
            </a:r>
          </a:p>
          <a:p>
            <a:pPr marL="1143000" lvl="4" indent="0">
              <a:buNone/>
            </a:pPr>
            <a:endParaRPr lang="en-US" b="1" baseline="-25000" dirty="0"/>
          </a:p>
          <a:p>
            <a:pPr marL="594360" lvl="2" indent="0">
              <a:buNone/>
            </a:pPr>
            <a:endParaRPr lang="en-US" b="1" dirty="0"/>
          </a:p>
        </p:txBody>
      </p:sp>
      <p:pic>
        <p:nvPicPr>
          <p:cNvPr id="4100" name="Picture 4" descr="http://www.tampontuesday.com/wp-content/uploads/2010/11/j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4018"/>
            <a:ext cx="2074482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17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/>
              <a:t>Recap- Price Elasticity of Supply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pPr lvl="2"/>
            <a:r>
              <a:rPr lang="en-US" b="1" dirty="0"/>
              <a:t>Price Elasticity of Supply (PES): </a:t>
            </a:r>
            <a:r>
              <a:rPr lang="en-US" dirty="0"/>
              <a:t>is a measure of the responsiveness of the quantity of a good supplied to changes in its price.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b="1" dirty="0"/>
              <a:t>PES = %∆Q</a:t>
            </a:r>
            <a:r>
              <a:rPr lang="en-US" b="1" baseline="-25000" dirty="0"/>
              <a:t>S</a:t>
            </a:r>
            <a:r>
              <a:rPr lang="en-US" b="1" dirty="0"/>
              <a:t> ÷ %∆P</a:t>
            </a:r>
            <a:endParaRPr lang="en-US" b="1" baseline="-25000" dirty="0"/>
          </a:p>
          <a:p>
            <a:pPr lvl="4"/>
            <a:endParaRPr lang="en-US" b="1" dirty="0"/>
          </a:p>
          <a:p>
            <a:pPr marL="1143000" lvl="4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015409"/>
              </p:ext>
            </p:extLst>
          </p:nvPr>
        </p:nvGraphicFramePr>
        <p:xfrm>
          <a:off x="1905000" y="3429000"/>
          <a:ext cx="5562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Value of 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Interpretation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Frequently Encountered</a:t>
                      </a:r>
                      <a:r>
                        <a:rPr lang="en-US" b="1" baseline="0" dirty="0"/>
                        <a:t> Cases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0 &lt;</a:t>
                      </a:r>
                      <a:r>
                        <a:rPr lang="en-US" baseline="0" dirty="0"/>
                        <a:t> PES&lt;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Inelastic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Price insensitive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1 &lt; PES &lt; 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Elastic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Price sensitive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Special</a:t>
                      </a:r>
                      <a:r>
                        <a:rPr lang="en-US" b="1" baseline="0" dirty="0"/>
                        <a:t> Cases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PES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Unitary elastic supply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%∆Q</a:t>
                      </a:r>
                      <a:r>
                        <a:rPr lang="en-US" b="0" baseline="-25000" dirty="0"/>
                        <a:t>S</a:t>
                      </a:r>
                      <a:r>
                        <a:rPr lang="en-US" b="0" dirty="0"/>
                        <a:t>  = %∆P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PES =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Perfectly</a:t>
                      </a:r>
                      <a:r>
                        <a:rPr lang="en-US" baseline="0" dirty="0"/>
                        <a:t> inelastic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Fixed quantity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PES = 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Perfectly elastic</a:t>
                      </a:r>
                      <a:r>
                        <a:rPr lang="en-US" baseline="0" dirty="0"/>
                        <a:t>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Fixed 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78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953</Words>
  <Application>Microsoft Office PowerPoint</Application>
  <PresentationFormat>On-screen Show (4:3)</PresentationFormat>
  <Paragraphs>227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Wingdings 2</vt:lpstr>
      <vt:lpstr>Office Theme</vt:lpstr>
      <vt:lpstr>Equity</vt:lpstr>
      <vt:lpstr>Elasticities</vt:lpstr>
      <vt:lpstr>PowerPoint Presentation</vt:lpstr>
      <vt:lpstr>PowerPoint Presentation</vt:lpstr>
      <vt:lpstr>PED- Calculations</vt:lpstr>
      <vt:lpstr>Cross-Price Elasticity of Demand</vt:lpstr>
      <vt:lpstr>XED- Calculations</vt:lpstr>
      <vt:lpstr>Income Elasticity of Demand</vt:lpstr>
      <vt:lpstr>YED- Calculations </vt:lpstr>
      <vt:lpstr>Recap- Price Elasticity of Supply</vt:lpstr>
      <vt:lpstr>PowerPoint Presentation</vt:lpstr>
      <vt:lpstr>PES- Calculations</vt:lpstr>
      <vt:lpstr>Summary of Key Characteristics</vt:lpstr>
      <vt:lpstr>Study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Elasticities</dc:title>
  <dc:creator>Brendan Kenny</dc:creator>
  <cp:lastModifiedBy>Thinkpad</cp:lastModifiedBy>
  <cp:revision>30</cp:revision>
  <dcterms:created xsi:type="dcterms:W3CDTF">2006-08-16T00:00:00Z</dcterms:created>
  <dcterms:modified xsi:type="dcterms:W3CDTF">2017-11-22T14:17:53Z</dcterms:modified>
</cp:coreProperties>
</file>