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05411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8625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445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132896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705134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8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906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36265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177307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1074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6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1F497D"/>
                </a:solidFill>
              </a:rPr>
              <a:pPr/>
              <a:t>6/24/2014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87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Revenue &amp; Economic Profit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14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Revenues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81600"/>
          </a:xfrm>
        </p:spPr>
        <p:txBody>
          <a:bodyPr>
            <a:normAutofit lnSpcReduction="10000"/>
          </a:bodyPr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Total Revenue (TR): </a:t>
            </a:r>
            <a:r>
              <a:rPr lang="en-US" dirty="0" smtClean="0"/>
              <a:t>is obtained by multiplying the price at which the good is sold (P) by the number of units of the good sold (Q)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TR = P × Q</a:t>
            </a:r>
          </a:p>
          <a:p>
            <a:pPr lvl="4"/>
            <a:endParaRPr lang="en-US" b="1" dirty="0"/>
          </a:p>
          <a:p>
            <a:pPr lvl="2"/>
            <a:r>
              <a:rPr lang="en-US" b="1" dirty="0" smtClean="0"/>
              <a:t>Marginal Revenue (MR): </a:t>
            </a:r>
            <a:r>
              <a:rPr lang="en-US" dirty="0" smtClean="0"/>
              <a:t>is the additional revenue arising from the sale of an additional unit of output</a:t>
            </a:r>
          </a:p>
          <a:p>
            <a:pPr lvl="4"/>
            <a:endParaRPr lang="en-US" b="1" dirty="0"/>
          </a:p>
          <a:p>
            <a:pPr lvl="4"/>
            <a:r>
              <a:rPr lang="en-US" b="1" dirty="0" smtClean="0"/>
              <a:t>MR = ∆TR ÷ ∆Q</a:t>
            </a:r>
          </a:p>
          <a:p>
            <a:pPr lvl="4"/>
            <a:endParaRPr lang="en-US" b="1" dirty="0"/>
          </a:p>
          <a:p>
            <a:pPr lvl="2"/>
            <a:r>
              <a:rPr lang="en-US" b="1" dirty="0" smtClean="0"/>
              <a:t>Average Revenue (AR): </a:t>
            </a:r>
            <a:r>
              <a:rPr lang="en-US" dirty="0" smtClean="0"/>
              <a:t>is the revenue per unit of output sold. It is always equal to the price.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AR = TR ÷ Q</a:t>
            </a:r>
          </a:p>
          <a:p>
            <a:pPr marL="1143000" lvl="4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= P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63830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792162"/>
          </a:xfrm>
        </p:spPr>
        <p:txBody>
          <a:bodyPr/>
          <a:lstStyle/>
          <a:p>
            <a:pPr algn="ctr"/>
            <a:r>
              <a:rPr lang="en-US" u="sng" dirty="0" smtClean="0"/>
              <a:t>Revenues for Perfect Competition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762000"/>
            <a:ext cx="7772400" cy="45720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Perfectly competitive firms compete in a market with a large number of firms each producing an identical product, and each firm’s output making up a tiny fraction of the total market supply</a:t>
            </a:r>
          </a:p>
          <a:p>
            <a:pPr marL="594360" lvl="2" indent="0">
              <a:buNone/>
            </a:pPr>
            <a:endParaRPr lang="en-US" sz="1000" dirty="0" smtClean="0"/>
          </a:p>
          <a:p>
            <a:pPr lvl="4"/>
            <a:r>
              <a:rPr lang="en-US" dirty="0" smtClean="0"/>
              <a:t>It is impossible for a single firm to affect the market price, and price at which the firm sells remains unchanged regardless of output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5003487"/>
              </p:ext>
            </p:extLst>
          </p:nvPr>
        </p:nvGraphicFramePr>
        <p:xfrm>
          <a:off x="990600" y="3352800"/>
          <a:ext cx="7924800" cy="323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5400"/>
                <a:gridCol w="1066800"/>
                <a:gridCol w="1600200"/>
                <a:gridCol w="2057400"/>
                <a:gridCol w="1905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Output</a:t>
                      </a:r>
                      <a:r>
                        <a:rPr lang="en-US" b="1" baseline="0" dirty="0" smtClean="0"/>
                        <a:t> (Q)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Price (P)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Total Revenue </a:t>
                      </a:r>
                    </a:p>
                    <a:p>
                      <a:pPr algn="ctr"/>
                      <a:r>
                        <a:rPr lang="en-US" b="0" dirty="0" smtClean="0"/>
                        <a:t>TR = P × Q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Marginal Revenue</a:t>
                      </a:r>
                    </a:p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MR = ∆TR ÷ ∆Q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Average Revenue</a:t>
                      </a:r>
                    </a:p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AR = TR ÷ Q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4036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57912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For a perfectly competitive firm, </a:t>
            </a:r>
            <a:r>
              <a:rPr lang="en-US" b="1" dirty="0" smtClean="0"/>
              <a:t>P = D = MR = AR</a:t>
            </a:r>
            <a:endParaRPr lang="en-US" dirty="0"/>
          </a:p>
        </p:txBody>
      </p:sp>
      <p:pic>
        <p:nvPicPr>
          <p:cNvPr id="1026" name="Picture 2" descr="E:\TMS Files 2014 - 2015\Economics- Images\Paper 3\Perfect Competition- T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143000"/>
            <a:ext cx="2877082" cy="256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TMS Files 2014 - 2015\Economics- Images\Paper 3\Perfect Competition- MR &amp; A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858491"/>
            <a:ext cx="7366878" cy="2793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1429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924800" cy="792162"/>
          </a:xfrm>
        </p:spPr>
        <p:txBody>
          <a:bodyPr>
            <a:normAutofit/>
          </a:bodyPr>
          <a:lstStyle/>
          <a:p>
            <a:pPr algn="ctr"/>
            <a:r>
              <a:rPr lang="en-US" u="sng" dirty="0" smtClean="0"/>
              <a:t>Revenues for Imperfect Competition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762000"/>
            <a:ext cx="7772400" cy="45720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Imperfectly competitive firms have some degree of control over price, and the price varies with output. Such market structures include,</a:t>
            </a:r>
          </a:p>
          <a:p>
            <a:pPr lvl="4"/>
            <a:r>
              <a:rPr lang="en-US" dirty="0" smtClean="0"/>
              <a:t>Monopolistic competition, Oligopoly, and Monopoly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3109047"/>
              </p:ext>
            </p:extLst>
          </p:nvPr>
        </p:nvGraphicFramePr>
        <p:xfrm>
          <a:off x="990600" y="2286000"/>
          <a:ext cx="7924800" cy="4348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5400"/>
                <a:gridCol w="1066800"/>
                <a:gridCol w="1600200"/>
                <a:gridCol w="2057400"/>
                <a:gridCol w="1905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Output</a:t>
                      </a:r>
                      <a:r>
                        <a:rPr lang="en-US" b="1" baseline="0" dirty="0" smtClean="0"/>
                        <a:t> (Q)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Price (P)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Total Revenue </a:t>
                      </a:r>
                    </a:p>
                    <a:p>
                      <a:pPr algn="ctr"/>
                      <a:r>
                        <a:rPr lang="en-US" b="0" dirty="0" smtClean="0"/>
                        <a:t>TR = P × Q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Marginal Revenue</a:t>
                      </a:r>
                    </a:p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MR = ∆TR ÷ ∆Q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Average Revenue</a:t>
                      </a:r>
                    </a:p>
                    <a:p>
                      <a:pPr marL="0" marR="0" lvl="4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AR = TR ÷ Q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− 2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−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smtClean="0"/>
                        <a:t>4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−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smtClean="0"/>
                        <a:t>6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0731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TMS Files 2014 - 2015\Economics- Images\Paper 3\Monopoly- T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04800"/>
            <a:ext cx="3870716" cy="3284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0800" y="3667971"/>
            <a:ext cx="3870716" cy="2806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600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Profit &amp; Revenue Maximization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81600"/>
          </a:xfrm>
        </p:spPr>
        <p:txBody>
          <a:bodyPr>
            <a:normAutofit lnSpcReduction="10000"/>
          </a:bodyPr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Recall, </a:t>
            </a:r>
            <a:r>
              <a:rPr lang="en-US" b="1" dirty="0" smtClean="0"/>
              <a:t>Profit = Total revenue − Total cost</a:t>
            </a:r>
          </a:p>
          <a:p>
            <a:pPr marL="868680" lvl="3" indent="0">
              <a:buNone/>
            </a:pPr>
            <a:r>
              <a:rPr lang="en-US" b="1" dirty="0" smtClean="0"/>
              <a:t>		      = </a:t>
            </a:r>
            <a:r>
              <a:rPr lang="en-US" b="1" dirty="0"/>
              <a:t>TR − TC</a:t>
            </a:r>
            <a:endParaRPr lang="en-US" b="1" dirty="0" smtClean="0"/>
          </a:p>
          <a:p>
            <a:pPr marL="594360" lvl="2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      = Total revenue − Explicit costs − Implicit costs</a:t>
            </a:r>
          </a:p>
          <a:p>
            <a:pPr marL="594360" lvl="2" indent="0">
              <a:buNone/>
            </a:pPr>
            <a:endParaRPr lang="en-US" b="1" dirty="0" smtClean="0"/>
          </a:p>
          <a:p>
            <a:pPr lvl="2"/>
            <a:r>
              <a:rPr lang="en-US" dirty="0" smtClean="0"/>
              <a:t>Economic profit can be positive, zero or negative</a:t>
            </a:r>
          </a:p>
          <a:p>
            <a:pPr lvl="4"/>
            <a:r>
              <a:rPr lang="en-US" b="1" dirty="0" smtClean="0"/>
              <a:t>Supernormal profit: </a:t>
            </a:r>
            <a:r>
              <a:rPr lang="en-US" dirty="0" smtClean="0"/>
              <a:t>TR &gt; Economic cost (</a:t>
            </a:r>
            <a:r>
              <a:rPr lang="en-US" b="1" dirty="0" smtClean="0"/>
              <a:t>P &gt; AC</a:t>
            </a:r>
            <a:r>
              <a:rPr lang="en-US" dirty="0" smtClean="0"/>
              <a:t>)</a:t>
            </a:r>
          </a:p>
          <a:p>
            <a:pPr lvl="4"/>
            <a:r>
              <a:rPr lang="en-US" b="1" dirty="0" smtClean="0"/>
              <a:t>Normal profit: </a:t>
            </a:r>
            <a:r>
              <a:rPr lang="en-US" dirty="0" smtClean="0"/>
              <a:t>TR = Economic cost (</a:t>
            </a:r>
            <a:r>
              <a:rPr lang="en-US" b="1" dirty="0" smtClean="0"/>
              <a:t>P = AC</a:t>
            </a:r>
            <a:r>
              <a:rPr lang="en-US" dirty="0" smtClean="0"/>
              <a:t>)</a:t>
            </a:r>
          </a:p>
          <a:p>
            <a:pPr lvl="4"/>
            <a:r>
              <a:rPr lang="en-US" b="1" dirty="0" smtClean="0"/>
              <a:t>Loss: </a:t>
            </a:r>
            <a:r>
              <a:rPr lang="en-US" dirty="0" smtClean="0"/>
              <a:t>TR &lt; Economic cost (</a:t>
            </a:r>
            <a:r>
              <a:rPr lang="en-US" b="1" dirty="0" smtClean="0"/>
              <a:t>P &lt; AC</a:t>
            </a:r>
            <a:r>
              <a:rPr lang="en-US" dirty="0" smtClean="0"/>
              <a:t>)</a:t>
            </a:r>
          </a:p>
          <a:p>
            <a:pPr marL="1417320" lvl="5" indent="0">
              <a:buNone/>
            </a:pPr>
            <a:r>
              <a:rPr lang="en-US" b="1" dirty="0"/>
              <a:t>	</a:t>
            </a:r>
            <a:endParaRPr lang="en-US" b="1" dirty="0" smtClean="0"/>
          </a:p>
          <a:p>
            <a:pPr lvl="2"/>
            <a:r>
              <a:rPr lang="en-US" b="1" dirty="0" smtClean="0"/>
              <a:t>Profit-maximization rule: </a:t>
            </a:r>
            <a:r>
              <a:rPr lang="en-US" dirty="0" smtClean="0"/>
              <a:t>a firm in any market structure should produce as close as possible to the point at which marginal revenue equals its marginal costs of production, where </a:t>
            </a:r>
            <a:r>
              <a:rPr lang="en-US" b="1" dirty="0" smtClean="0"/>
              <a:t>MR = MC</a:t>
            </a:r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Revenue-maximization rule: </a:t>
            </a:r>
            <a:r>
              <a:rPr lang="en-US" dirty="0" smtClean="0"/>
              <a:t>the revenue for a firm will be maximized at the output level in which </a:t>
            </a:r>
            <a:r>
              <a:rPr lang="en-US" b="1" dirty="0" smtClean="0"/>
              <a:t>MR = 0</a:t>
            </a:r>
          </a:p>
        </p:txBody>
      </p:sp>
    </p:spTree>
    <p:extLst>
      <p:ext uri="{BB962C8B-B14F-4D97-AF65-F5344CB8AC3E}">
        <p14:creationId xmlns:p14="http://schemas.microsoft.com/office/powerpoint/2010/main" val="68351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algn="ctr"/>
            <a:r>
              <a:rPr lang="en-US" u="sng" dirty="0" smtClean="0"/>
              <a:t>Shut-Down &amp; Break-Even Price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914400"/>
            <a:ext cx="7772400" cy="45720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Break-even price: </a:t>
            </a:r>
            <a:r>
              <a:rPr lang="en-US" dirty="0" smtClean="0"/>
              <a:t>the firm’s break-even price occurs at the level of output for which the firm is earning a normal economic profit (</a:t>
            </a:r>
            <a:r>
              <a:rPr lang="en-US" b="1" dirty="0" smtClean="0"/>
              <a:t>P = AC</a:t>
            </a:r>
            <a:r>
              <a:rPr lang="en-US" dirty="0" smtClean="0"/>
              <a:t>)</a:t>
            </a:r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Shut-down price: </a:t>
            </a:r>
            <a:r>
              <a:rPr lang="en-US" dirty="0" smtClean="0"/>
              <a:t>a firm making an economic loss in the short-run will continue to produce a positive level of output as long as </a:t>
            </a:r>
            <a:r>
              <a:rPr lang="en-US" b="1" dirty="0" smtClean="0"/>
              <a:t>P ≥ AVC</a:t>
            </a:r>
          </a:p>
        </p:txBody>
      </p:sp>
      <p:pic>
        <p:nvPicPr>
          <p:cNvPr id="1026" name="Picture 2" descr="E:\TMS Files 2014 - 2015\Economics- Images\Paper 3\Shut-down Ru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112401"/>
            <a:ext cx="6566393" cy="3509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8064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Summary</a:t>
            </a:r>
            <a:endParaRPr lang="en-US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345779"/>
              </p:ext>
            </p:extLst>
          </p:nvPr>
        </p:nvGraphicFramePr>
        <p:xfrm>
          <a:off x="228601" y="1600200"/>
          <a:ext cx="8686799" cy="4592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1799"/>
                <a:gridCol w="36576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Concept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Definition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Equation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Revenue </a:t>
                      </a:r>
                      <a:r>
                        <a:rPr lang="en-US" b="1" baseline="0" dirty="0" smtClean="0"/>
                        <a:t>Concepts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Total revenue</a:t>
                      </a:r>
                      <a:r>
                        <a:rPr lang="en-US" b="1" baseline="0" dirty="0" smtClean="0"/>
                        <a:t> (TR)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The total earnings of a firm from the sale of its output.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TR = P × Q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Marginal revenue (MR)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The additional revenue of a firm</a:t>
                      </a:r>
                      <a:r>
                        <a:rPr lang="en-US" b="0" baseline="0" dirty="0" smtClean="0"/>
                        <a:t> arising from the sale of an additional unit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4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MR = ∆TR ÷ ∆Q</a:t>
                      </a:r>
                    </a:p>
                    <a:p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Average revenue (AR)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Revenue per unit of output</a:t>
                      </a:r>
                      <a:r>
                        <a:rPr lang="en-US" b="0" baseline="0" dirty="0" smtClean="0"/>
                        <a:t> 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4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AR = TR ÷ Q</a:t>
                      </a:r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Profit  Concepts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Economic profit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revenue minus economic costs (or total opportunity costs</a:t>
                      </a:r>
                      <a:r>
                        <a:rPr lang="en-US" baseline="0" dirty="0" smtClean="0"/>
                        <a:t> which is the sum of explicit and implicit costs)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Profit</a:t>
                      </a:r>
                      <a:r>
                        <a:rPr lang="en-US" b="1" baseline="0" dirty="0" smtClean="0"/>
                        <a:t> = TR − TC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Normal profit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minimum amount of revenue required by</a:t>
                      </a:r>
                      <a:r>
                        <a:rPr lang="en-US" baseline="0" dirty="0" smtClean="0"/>
                        <a:t> a firm so that it will be induced to keep running.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TR</a:t>
                      </a:r>
                      <a:r>
                        <a:rPr lang="en-US" b="1" baseline="0" dirty="0" smtClean="0"/>
                        <a:t> = TC </a:t>
                      </a:r>
                      <a:r>
                        <a:rPr lang="en-US" b="0" baseline="0" dirty="0" smtClean="0"/>
                        <a:t>or </a:t>
                      </a:r>
                      <a:r>
                        <a:rPr lang="en-US" b="1" baseline="0" dirty="0" smtClean="0"/>
                        <a:t>P = AC</a:t>
                      </a:r>
                      <a:endParaRPr lang="en-US" b="1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078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188</TotalTime>
  <Words>556</Words>
  <Application>Microsoft Office PowerPoint</Application>
  <PresentationFormat>On-screen Show (4:3)</PresentationFormat>
  <Paragraphs>167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Equity</vt:lpstr>
      <vt:lpstr>1_Equity</vt:lpstr>
      <vt:lpstr>Revenue &amp; Economic Profit</vt:lpstr>
      <vt:lpstr>Revenues</vt:lpstr>
      <vt:lpstr>Revenues for Perfect Competition</vt:lpstr>
      <vt:lpstr>PowerPoint Presentation</vt:lpstr>
      <vt:lpstr>Revenues for Imperfect Competition</vt:lpstr>
      <vt:lpstr>PowerPoint Presentation</vt:lpstr>
      <vt:lpstr>Profit &amp; Revenue Maximization</vt:lpstr>
      <vt:lpstr>Shut-Down &amp; Break-Even Price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Revenue &amp; Economic Profit</dc:title>
  <dc:creator>Brendan Kenny</dc:creator>
  <cp:lastModifiedBy>Brendan Kenny</cp:lastModifiedBy>
  <cp:revision>17</cp:revision>
  <dcterms:created xsi:type="dcterms:W3CDTF">2006-08-16T00:00:00Z</dcterms:created>
  <dcterms:modified xsi:type="dcterms:W3CDTF">2014-06-24T22:24:46Z</dcterms:modified>
</cp:coreProperties>
</file>