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5" r:id="rId10"/>
    <p:sldId id="266" r:id="rId11"/>
    <p:sldId id="267" r:id="rId12"/>
    <p:sldId id="269" r:id="rId13"/>
    <p:sldId id="270" r:id="rId14"/>
    <p:sldId id="271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66FF33"/>
    <a:srgbClr val="FF5050"/>
    <a:srgbClr val="73F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Measures of Economic Activity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26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Calculating Economic Growth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29200"/>
          </a:xfrm>
        </p:spPr>
        <p:txBody>
          <a:bodyPr>
            <a:normAutofit lnSpcReduction="10000"/>
          </a:bodyPr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Recall, economic growth refers to an increase in real GDP over time.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dirty="0" smtClean="0"/>
              <a:t>It is usually expressed as a percentage change in real GDP over a specified period of time. </a:t>
            </a:r>
          </a:p>
          <a:p>
            <a:pPr lvl="4"/>
            <a:endParaRPr lang="en-US" dirty="0"/>
          </a:p>
          <a:p>
            <a:pPr lvl="4"/>
            <a:r>
              <a:rPr lang="en-US" b="1" dirty="0" smtClean="0"/>
              <a:t>%∆GDP= (GDP</a:t>
            </a:r>
            <a:r>
              <a:rPr lang="en-US" b="1" baseline="-25000" dirty="0" smtClean="0"/>
              <a:t>NEW</a:t>
            </a:r>
            <a:r>
              <a:rPr lang="en-US" b="1" dirty="0" smtClean="0"/>
              <a:t> − GDP</a:t>
            </a:r>
            <a:r>
              <a:rPr lang="en-US" b="1" baseline="-25000" dirty="0" smtClean="0"/>
              <a:t>OLD</a:t>
            </a:r>
            <a:r>
              <a:rPr lang="en-US" b="1" dirty="0" smtClean="0"/>
              <a:t>) ÷ GDP</a:t>
            </a:r>
            <a:r>
              <a:rPr lang="en-US" b="1" baseline="-25000" dirty="0" smtClean="0"/>
              <a:t>OLD</a:t>
            </a:r>
          </a:p>
          <a:p>
            <a:pPr lvl="4"/>
            <a:endParaRPr lang="en-US" b="1" baseline="-25000" dirty="0"/>
          </a:p>
          <a:p>
            <a:pPr lvl="2"/>
            <a:r>
              <a:rPr lang="en-US" dirty="0" smtClean="0"/>
              <a:t>It is important to distinguish between a decrease in GDP and a decrease in GDP growth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dirty="0" smtClean="0"/>
              <a:t>A decrease in GDP involves a fall in the value of output produced, which gives rise to a negative growth rate</a:t>
            </a:r>
          </a:p>
          <a:p>
            <a:pPr marL="1143000" lvl="4" indent="0">
              <a:buNone/>
            </a:pPr>
            <a:endParaRPr lang="en-US" dirty="0" smtClean="0"/>
          </a:p>
          <a:p>
            <a:pPr lvl="4"/>
            <a:r>
              <a:rPr lang="en-US" dirty="0" smtClean="0"/>
              <a:t>A decrease in GDP growth, involves falling rates of growth, but the rates may be positive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marL="1143000" lvl="4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088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Example; Economic Growth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94360" lvl="2" indent="0">
              <a:buNone/>
            </a:pPr>
            <a:endParaRPr lang="en-US" dirty="0" smtClean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Given the values for real GDP we can calculate the growth rates between successive years. </a:t>
            </a:r>
            <a:endParaRPr lang="en-US" b="1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102195"/>
              </p:ext>
            </p:extLst>
          </p:nvPr>
        </p:nvGraphicFramePr>
        <p:xfrm>
          <a:off x="1828800" y="2743200"/>
          <a:ext cx="65532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"/>
                <a:gridCol w="2209800"/>
                <a:gridCol w="1524000"/>
                <a:gridCol w="2133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Year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Real GDP ($ Billion)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Growth Rate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Description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2010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−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−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2011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215.5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2.6%</a:t>
                      </a:r>
                      <a:endParaRPr lang="en-US" dirty="0"/>
                    </a:p>
                  </a:txBody>
                  <a:tcP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Increasing GDP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2012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219.5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1.9%</a:t>
                      </a:r>
                      <a:endParaRPr lang="en-US" dirty="0"/>
                    </a:p>
                  </a:txBody>
                  <a:tcP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Falling GDP growth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2013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223.1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1.6%</a:t>
                      </a:r>
                      <a:endParaRPr lang="en-US" dirty="0"/>
                    </a:p>
                  </a:txBody>
                  <a:tcPr>
                    <a:solidFill>
                      <a:srgbClr val="66FF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Falling GDP growth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2014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217.0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−2.7%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Negative</a:t>
                      </a:r>
                      <a:r>
                        <a:rPr lang="en-US" baseline="0" dirty="0" smtClean="0"/>
                        <a:t> GDP growth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787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Keynesian Multiplier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05400"/>
          </a:xfrm>
        </p:spPr>
        <p:txBody>
          <a:bodyPr>
            <a:normAutofit lnSpcReduction="10000"/>
          </a:bodyPr>
          <a:lstStyle/>
          <a:p>
            <a:pPr lvl="2"/>
            <a:endParaRPr lang="en-US" dirty="0"/>
          </a:p>
          <a:p>
            <a:pPr lvl="2"/>
            <a:r>
              <a:rPr lang="en-US" b="1" dirty="0" smtClean="0"/>
              <a:t>Keynesian Multiplier (k): </a:t>
            </a:r>
            <a:r>
              <a:rPr lang="en-US" dirty="0"/>
              <a:t>tells us the amount by which a particular injection of government spending, investment, or export spending will increase the nation’s total </a:t>
            </a:r>
            <a:r>
              <a:rPr lang="en-US" dirty="0" smtClean="0"/>
              <a:t>GDP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The spending </a:t>
            </a:r>
            <a:r>
              <a:rPr lang="en-US" dirty="0" smtClean="0"/>
              <a:t>multiplier is </a:t>
            </a:r>
            <a:r>
              <a:rPr lang="en-US" dirty="0"/>
              <a:t>a function of the marginal propensity to consume and is determined from the formula</a:t>
            </a:r>
            <a:r>
              <a:rPr lang="en-US" dirty="0" smtClean="0"/>
              <a:t>,</a:t>
            </a:r>
          </a:p>
          <a:p>
            <a:pPr lvl="2"/>
            <a:endParaRPr lang="en-US" dirty="0"/>
          </a:p>
          <a:p>
            <a:pPr lvl="4"/>
            <a:r>
              <a:rPr lang="en-US" b="1" dirty="0" smtClean="0"/>
              <a:t>k = Change in Real GDP ÷ Initial Change in Expenditure</a:t>
            </a:r>
          </a:p>
          <a:p>
            <a:pPr marL="1143000" lvl="4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= 1 ÷ (1 − MPC)</a:t>
            </a:r>
          </a:p>
          <a:p>
            <a:pPr marL="1143000" lvl="4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= 1 ÷ (MPS + MPT + MPM)</a:t>
            </a:r>
            <a:endParaRPr lang="en-US" b="1" dirty="0"/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Recall, that </a:t>
            </a:r>
            <a:r>
              <a:rPr lang="en-US" b="1" dirty="0" smtClean="0"/>
              <a:t>MPC + MPS + MPT + MPM = 1 </a:t>
            </a:r>
            <a:r>
              <a:rPr lang="en-US" dirty="0" smtClean="0"/>
              <a:t>since if national income increases fractions of the funds will be consumed, saved, taxed and spent on imports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45770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57912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The larger the </a:t>
            </a:r>
            <a:r>
              <a:rPr lang="en-US" b="1" dirty="0" smtClean="0"/>
              <a:t>MPC</a:t>
            </a:r>
            <a:r>
              <a:rPr lang="en-US" dirty="0" smtClean="0"/>
              <a:t> and the smaller the leakages from the spending stream,</a:t>
            </a:r>
            <a:r>
              <a:rPr lang="en-US" b="1" dirty="0" smtClean="0"/>
              <a:t> </a:t>
            </a:r>
            <a:r>
              <a:rPr lang="en-US" dirty="0" smtClean="0"/>
              <a:t>the greater the value of the multiplier</a:t>
            </a:r>
          </a:p>
          <a:p>
            <a:pPr lvl="2"/>
            <a:endParaRPr lang="en-US" dirty="0"/>
          </a:p>
          <a:p>
            <a:pPr lvl="2"/>
            <a:r>
              <a:rPr lang="en-US" dirty="0"/>
              <a:t>The </a:t>
            </a:r>
            <a:r>
              <a:rPr lang="en-US" dirty="0" smtClean="0"/>
              <a:t>change </a:t>
            </a:r>
            <a:r>
              <a:rPr lang="en-US" dirty="0"/>
              <a:t>in </a:t>
            </a:r>
            <a:r>
              <a:rPr lang="en-US" dirty="0" smtClean="0"/>
              <a:t>GDP (</a:t>
            </a:r>
            <a:r>
              <a:rPr lang="en-US" b="1" dirty="0" smtClean="0"/>
              <a:t>∆GDP</a:t>
            </a:r>
            <a:r>
              <a:rPr lang="en-US" dirty="0" smtClean="0"/>
              <a:t>) </a:t>
            </a:r>
            <a:r>
              <a:rPr lang="en-US" dirty="0"/>
              <a:t>resulting from an initial change in expenditures </a:t>
            </a:r>
            <a:r>
              <a:rPr lang="en-US" dirty="0" smtClean="0"/>
              <a:t>(</a:t>
            </a:r>
            <a:r>
              <a:rPr lang="en-US" b="1" dirty="0" smtClean="0"/>
              <a:t>∆E</a:t>
            </a:r>
            <a:r>
              <a:rPr lang="en-US" dirty="0"/>
              <a:t>) is,</a:t>
            </a:r>
          </a:p>
          <a:p>
            <a:pPr marL="1143000" lvl="4" indent="0">
              <a:buNone/>
            </a:pPr>
            <a:endParaRPr lang="en-US" dirty="0" smtClean="0"/>
          </a:p>
          <a:p>
            <a:pPr lvl="4"/>
            <a:r>
              <a:rPr lang="en-US" dirty="0" smtClean="0"/>
              <a:t>∆</a:t>
            </a:r>
            <a:r>
              <a:rPr lang="en-US" b="1" dirty="0"/>
              <a:t>GDP = k × ∆</a:t>
            </a:r>
            <a:r>
              <a:rPr lang="en-US" b="1" dirty="0" smtClean="0"/>
              <a:t>E</a:t>
            </a:r>
          </a:p>
          <a:p>
            <a:pPr lvl="4"/>
            <a:endParaRPr lang="en-US" b="1" dirty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Suppose the economy is in a recession and the government increases expenditures by $8 million. Assuming the MPC = 0.75 we can determine the value of the multiplier and change in real GDP.</a:t>
            </a:r>
            <a:endParaRPr lang="en-US" b="1" dirty="0"/>
          </a:p>
          <a:p>
            <a:pPr lvl="2"/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142541"/>
              </p:ext>
            </p:extLst>
          </p:nvPr>
        </p:nvGraphicFramePr>
        <p:xfrm>
          <a:off x="1981200" y="4419600"/>
          <a:ext cx="57150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0"/>
                <a:gridCol w="1981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Round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∆GDP ($ million)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∆Consumption ($ million)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1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0.75</a:t>
                      </a:r>
                      <a:r>
                        <a:rPr lang="en-US" baseline="0" dirty="0" smtClean="0"/>
                        <a:t> × 8 = 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2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0.75</a:t>
                      </a:r>
                      <a:r>
                        <a:rPr lang="en-US" baseline="0" dirty="0" smtClean="0"/>
                        <a:t> × 6 = 4.5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3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0.75</a:t>
                      </a:r>
                      <a:r>
                        <a:rPr lang="en-US" baseline="0" dirty="0" smtClean="0"/>
                        <a:t> × 4.5 = 3.38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/>
                        <a:t>4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0.75</a:t>
                      </a:r>
                      <a:r>
                        <a:rPr lang="en-US" baseline="0" dirty="0" smtClean="0"/>
                        <a:t> × 3.38 = 2.5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0.75</a:t>
                      </a:r>
                      <a:r>
                        <a:rPr lang="en-US" baseline="0" dirty="0" smtClean="0"/>
                        <a:t> × 32 = 24</a:t>
                      </a:r>
                      <a:endParaRPr lang="en-US" dirty="0" smtClean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1406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228600"/>
            <a:ext cx="7772400" cy="5791200"/>
          </a:xfrm>
        </p:spPr>
        <p:txBody>
          <a:bodyPr/>
          <a:lstStyle/>
          <a:p>
            <a:pPr marL="594360" lvl="2" indent="0">
              <a:buNone/>
            </a:pPr>
            <a:endParaRPr lang="en-US" dirty="0" smtClean="0"/>
          </a:p>
          <a:p>
            <a:pPr lvl="2"/>
            <a:r>
              <a:rPr lang="en-US" dirty="0" smtClean="0"/>
              <a:t>The Keynesian multiplier, </a:t>
            </a:r>
            <a:r>
              <a:rPr lang="en-US" b="1" dirty="0" smtClean="0"/>
              <a:t> k = </a:t>
            </a:r>
            <a:r>
              <a:rPr lang="en-US" b="1" dirty="0"/>
              <a:t>1 ÷ (1 </a:t>
            </a:r>
            <a:r>
              <a:rPr lang="en-US" b="1" dirty="0" smtClean="0"/>
              <a:t>− MPC)</a:t>
            </a:r>
          </a:p>
          <a:p>
            <a:pPr marL="594360" lvl="2" indent="0">
              <a:buNone/>
            </a:pPr>
            <a:r>
              <a:rPr lang="en-US" b="1" dirty="0" smtClean="0"/>
              <a:t>			             = 1 ÷ (1 − 0.75)</a:t>
            </a:r>
          </a:p>
          <a:p>
            <a:pPr marL="594360" lvl="2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                            = 4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2"/>
            <a:r>
              <a:rPr lang="en-US" dirty="0" smtClean="0"/>
              <a:t>Real GDP increases more than proportionally and the government expenditure of $8 million increases real GDP by $32 million.</a:t>
            </a:r>
            <a:endParaRPr lang="en-US" dirty="0"/>
          </a:p>
        </p:txBody>
      </p:sp>
      <p:pic>
        <p:nvPicPr>
          <p:cNvPr id="1026" name="Picture 2" descr="E:\TMS Files 2014 - 2015\Economics- Images\Paper 3\Keynesian Multiplier- Paper 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869904"/>
            <a:ext cx="4350326" cy="381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477000" y="3352800"/>
            <a:ext cx="220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4"/>
            <a:r>
              <a:rPr lang="en-US" dirty="0"/>
              <a:t>∆</a:t>
            </a:r>
            <a:r>
              <a:rPr lang="en-US" b="1" dirty="0"/>
              <a:t>GDP = k × ∆</a:t>
            </a:r>
            <a:r>
              <a:rPr lang="en-US" b="1" dirty="0" smtClean="0"/>
              <a:t>E</a:t>
            </a:r>
          </a:p>
          <a:p>
            <a:pPr marL="0" lvl="4"/>
            <a:r>
              <a:rPr lang="en-US" dirty="0"/>
              <a:t> </a:t>
            </a:r>
            <a:r>
              <a:rPr lang="en-US" dirty="0" smtClean="0"/>
              <a:t>            = 4 × $8</a:t>
            </a:r>
          </a:p>
          <a:p>
            <a:pPr marL="0" lvl="4"/>
            <a:r>
              <a:rPr lang="en-US" dirty="0"/>
              <a:t> </a:t>
            </a:r>
            <a:r>
              <a:rPr lang="en-US" dirty="0" smtClean="0"/>
              <a:t>            = $32 million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477000" y="3352800"/>
            <a:ext cx="20574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52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Study Questions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05400"/>
          </a:xfrm>
        </p:spPr>
        <p:txBody>
          <a:bodyPr>
            <a:normAutofit/>
          </a:bodyPr>
          <a:lstStyle/>
          <a:p>
            <a:pPr lvl="2"/>
            <a:endParaRPr lang="en-US" dirty="0" smtClean="0"/>
          </a:p>
          <a:p>
            <a:pPr lvl="4"/>
            <a:r>
              <a:rPr lang="en-US" b="1" dirty="0" smtClean="0"/>
              <a:t>1.</a:t>
            </a:r>
            <a:r>
              <a:rPr lang="en-US" dirty="0" smtClean="0"/>
              <a:t>	You are given the following information on an imaginary 		country called Lakeland.</a:t>
            </a:r>
          </a:p>
          <a:p>
            <a:pPr lvl="4"/>
            <a:endParaRPr lang="en-US" dirty="0"/>
          </a:p>
          <a:p>
            <a:pPr lvl="4"/>
            <a:endParaRPr lang="en-US" dirty="0" smtClean="0"/>
          </a:p>
          <a:p>
            <a:pPr lvl="4"/>
            <a:endParaRPr lang="en-US" dirty="0" smtClean="0"/>
          </a:p>
          <a:p>
            <a:pPr marL="1143000" lvl="4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A.</a:t>
            </a:r>
            <a:r>
              <a:rPr lang="en-US" dirty="0" smtClean="0"/>
              <a:t>	Which year is the base year</a:t>
            </a:r>
          </a:p>
          <a:p>
            <a:pPr lvl="4"/>
            <a:r>
              <a:rPr lang="en-US" b="1" dirty="0" smtClean="0"/>
              <a:t>B.</a:t>
            </a:r>
            <a:r>
              <a:rPr lang="en-US" dirty="0" smtClean="0"/>
              <a:t>	Calculate real GDP for each of the five years in the table</a:t>
            </a:r>
          </a:p>
          <a:p>
            <a:pPr lvl="4"/>
            <a:endParaRPr lang="en-US" dirty="0"/>
          </a:p>
          <a:p>
            <a:pPr lvl="4"/>
            <a:r>
              <a:rPr lang="en-US" b="1" dirty="0" smtClean="0"/>
              <a:t>2.	</a:t>
            </a:r>
            <a:r>
              <a:rPr lang="en-US" dirty="0" smtClean="0"/>
              <a:t>Calculate nominal GDP, given the following information from 	the national accounts of Flatland (all figures are in billions). 	Consumer spending $125; </a:t>
            </a:r>
            <a:r>
              <a:rPr lang="en-US" dirty="0"/>
              <a:t>G</a:t>
            </a:r>
            <a:r>
              <a:rPr lang="en-US" dirty="0" smtClean="0"/>
              <a:t>overnment spending $46; Exports 	of $12 and imports of $17.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819900"/>
              </p:ext>
            </p:extLst>
          </p:nvPr>
        </p:nvGraphicFramePr>
        <p:xfrm>
          <a:off x="2819400" y="2667000"/>
          <a:ext cx="5257799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9401"/>
                <a:gridCol w="660398"/>
                <a:gridCol w="685800"/>
                <a:gridCol w="762000"/>
                <a:gridCol w="8382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Year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2006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2007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2008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2009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2010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Nominal GDP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22.3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GDP Deflator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98.5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102.3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107.6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103.7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30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Measures of Economic Activity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81600"/>
          </a:xfrm>
        </p:spPr>
        <p:txBody>
          <a:bodyPr>
            <a:normAutofit fontScale="92500" lnSpcReduction="20000"/>
          </a:bodyPr>
          <a:lstStyle/>
          <a:p>
            <a:pPr lvl="2"/>
            <a:endParaRPr lang="en-US" dirty="0"/>
          </a:p>
          <a:p>
            <a:pPr lvl="2"/>
            <a:r>
              <a:rPr lang="en-US" dirty="0" smtClean="0"/>
              <a:t>Recall, there are three ways to measure the value of aggregate output, suggested by the circular flow income model, all giving rise to the same results</a:t>
            </a:r>
          </a:p>
          <a:p>
            <a:pPr lvl="2"/>
            <a:endParaRPr lang="en-US" dirty="0"/>
          </a:p>
          <a:p>
            <a:pPr lvl="2"/>
            <a:r>
              <a:rPr lang="en-US" b="1" dirty="0" smtClean="0"/>
              <a:t>1) Expenditure Approach: </a:t>
            </a:r>
            <a:r>
              <a:rPr lang="en-US" dirty="0" smtClean="0"/>
              <a:t>adds up all spending to buy final goods and services produced within a country over a period.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GDP = C + I + G + (X − M)</a:t>
            </a:r>
          </a:p>
          <a:p>
            <a:pPr lvl="4"/>
            <a:endParaRPr lang="en-US" b="1" dirty="0"/>
          </a:p>
          <a:p>
            <a:pPr lvl="2"/>
            <a:r>
              <a:rPr lang="en-US" b="1" dirty="0" smtClean="0"/>
              <a:t>2) Income Approach: </a:t>
            </a:r>
            <a:r>
              <a:rPr lang="en-US" dirty="0" smtClean="0"/>
              <a:t>adds up all income earned by the factors of production that produce all goods and services within a country over a time period.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GDP = W + I + R + P</a:t>
            </a:r>
          </a:p>
          <a:p>
            <a:pPr lvl="4"/>
            <a:endParaRPr lang="en-US" b="1" dirty="0"/>
          </a:p>
          <a:p>
            <a:pPr lvl="2"/>
            <a:r>
              <a:rPr lang="en-US" b="1" dirty="0" smtClean="0"/>
              <a:t>3) Output Approach: </a:t>
            </a:r>
            <a:r>
              <a:rPr lang="en-US" dirty="0" smtClean="0"/>
              <a:t>calculates the value of all final goods and services produced in a country over a time period.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3855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Distinction between GDP &amp; GNP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81600"/>
          </a:xfrm>
        </p:spPr>
        <p:txBody>
          <a:bodyPr>
            <a:normAutofit fontScale="92500" lnSpcReduction="20000"/>
          </a:bodyPr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Gross domestic product (GDP): </a:t>
            </a:r>
            <a:r>
              <a:rPr lang="en-US" dirty="0" smtClean="0"/>
              <a:t>is the market value of all final goods and services produced in a country over a time period, usually a year.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GDP = C + I + G + (X − M)</a:t>
            </a:r>
            <a:endParaRPr lang="en-US" dirty="0" smtClean="0"/>
          </a:p>
          <a:p>
            <a:pPr lvl="4"/>
            <a:endParaRPr lang="en-US" b="1" dirty="0"/>
          </a:p>
          <a:p>
            <a:pPr lvl="2"/>
            <a:r>
              <a:rPr lang="en-US" b="1" dirty="0" smtClean="0"/>
              <a:t>Gross national product (GNP/GNI): </a:t>
            </a:r>
            <a:r>
              <a:rPr lang="en-US" dirty="0" smtClean="0"/>
              <a:t>is the value of all final goods and services produced by the factors of production supplied by a country’s residents regardless of where the factors are located.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GNP = GDP + Income from abroad − Income sent abroad</a:t>
            </a:r>
          </a:p>
          <a:p>
            <a:pPr marL="1143000" lvl="4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= GDP + Net income from abroad</a:t>
            </a:r>
          </a:p>
          <a:p>
            <a:pPr marL="1143000" lvl="4" indent="0">
              <a:buNone/>
            </a:pPr>
            <a:endParaRPr lang="en-US" b="1" dirty="0"/>
          </a:p>
          <a:p>
            <a:pPr lvl="2"/>
            <a:r>
              <a:rPr lang="en-US" b="1" dirty="0" smtClean="0"/>
              <a:t>Green GDP: </a:t>
            </a:r>
            <a:r>
              <a:rPr lang="en-US" dirty="0" smtClean="0"/>
              <a:t>is </a:t>
            </a:r>
            <a:r>
              <a:rPr lang="en-US" dirty="0"/>
              <a:t>an adjustment of traditional GDP, deducting resource and environmental costs in economic activities</a:t>
            </a:r>
            <a:r>
              <a:rPr lang="en-US" dirty="0" smtClean="0"/>
              <a:t>.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b="1" dirty="0" smtClean="0"/>
              <a:t>Green GDP = GDP − Value of environmental degradation</a:t>
            </a:r>
          </a:p>
          <a:p>
            <a:pPr marL="1143000" lvl="4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 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7078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Calculating GDP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816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The table below shows the spending components for the United States national income in 2013.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4"/>
            <a:r>
              <a:rPr lang="en-US" b="1" dirty="0"/>
              <a:t>GDP = C + I + G + (X − M</a:t>
            </a:r>
            <a:r>
              <a:rPr lang="en-US" b="1" dirty="0" smtClean="0"/>
              <a:t>)</a:t>
            </a:r>
          </a:p>
          <a:p>
            <a:pPr marL="1143000" lvl="4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</a:t>
            </a:r>
            <a:r>
              <a:rPr lang="en-US" dirty="0" smtClean="0"/>
              <a:t>= $11.5 + $2.67 + $3.13 + ($2.10 − $2.67)</a:t>
            </a:r>
          </a:p>
          <a:p>
            <a:pPr marL="1143000" lvl="4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= $16.73 trillion</a:t>
            </a:r>
            <a:endParaRPr lang="en-US" dirty="0"/>
          </a:p>
          <a:p>
            <a:pPr marL="594360" lvl="2" indent="0">
              <a:buNone/>
            </a:pP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6001177"/>
              </p:ext>
            </p:extLst>
          </p:nvPr>
        </p:nvGraphicFramePr>
        <p:xfrm>
          <a:off x="2667000" y="2667000"/>
          <a:ext cx="4419601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4601"/>
                <a:gridCol w="1905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Component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/>
                        <a:t>Value (in trillions)</a:t>
                      </a:r>
                      <a:endParaRPr lang="en-US" b="1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Consumption (C)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$11.5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Investment (I)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$2.67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Government</a:t>
                      </a:r>
                      <a:r>
                        <a:rPr lang="en-US" b="0" baseline="0" dirty="0" smtClean="0"/>
                        <a:t> Spending (G)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$3.13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Exports (X)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$2.10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Imports</a:t>
                      </a:r>
                      <a:r>
                        <a:rPr lang="en-US" b="0" baseline="0" dirty="0" smtClean="0"/>
                        <a:t> (M)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$2.67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6411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Calculating GNP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Suppose in 2013, Canada’s GDP was $1,821 </a:t>
            </a:r>
            <a:r>
              <a:rPr lang="en-US" dirty="0"/>
              <a:t>b</a:t>
            </a:r>
            <a:r>
              <a:rPr lang="en-US" dirty="0" smtClean="0"/>
              <a:t>illion; Income earned abroad and sent home to Canada was $110 billion; Income earned in Canada and sent abroad was $29 billion. What was Canada’s 2013 GNP?</a:t>
            </a:r>
          </a:p>
          <a:p>
            <a:pPr lvl="4"/>
            <a:endParaRPr lang="en-US" b="1" dirty="0"/>
          </a:p>
          <a:p>
            <a:pPr lvl="4"/>
            <a:r>
              <a:rPr lang="en-US" b="1" dirty="0"/>
              <a:t>GNP = GDP </a:t>
            </a:r>
            <a:r>
              <a:rPr lang="en-US" b="1" dirty="0" smtClean="0"/>
              <a:t>+ </a:t>
            </a:r>
            <a:r>
              <a:rPr lang="en-US" b="1" dirty="0"/>
              <a:t>Net income from </a:t>
            </a:r>
            <a:r>
              <a:rPr lang="en-US" b="1" dirty="0" smtClean="0"/>
              <a:t>abroad</a:t>
            </a:r>
          </a:p>
          <a:p>
            <a:pPr marL="1143000" lvl="4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</a:t>
            </a:r>
            <a:r>
              <a:rPr lang="en-US" dirty="0" smtClean="0"/>
              <a:t>= $1,821 + ($110 − $29)</a:t>
            </a:r>
          </a:p>
          <a:p>
            <a:pPr marL="1143000" lvl="4" indent="0">
              <a:buNone/>
            </a:pPr>
            <a:r>
              <a:rPr lang="en-US" dirty="0"/>
              <a:t> </a:t>
            </a:r>
            <a:r>
              <a:rPr lang="en-US" dirty="0" smtClean="0"/>
              <a:t>            = $1,902 billion</a:t>
            </a:r>
          </a:p>
          <a:p>
            <a:pPr lvl="2"/>
            <a:endParaRPr lang="en-US" b="1" dirty="0" smtClean="0"/>
          </a:p>
          <a:p>
            <a:pPr lvl="2"/>
            <a:r>
              <a:rPr lang="en-US" dirty="0" smtClean="0"/>
              <a:t>Since </a:t>
            </a:r>
            <a:r>
              <a:rPr lang="en-US" b="1" dirty="0" smtClean="0"/>
              <a:t>GNP &gt; GDP </a:t>
            </a:r>
            <a:r>
              <a:rPr lang="en-US" dirty="0" smtClean="0"/>
              <a:t>it indicates that Canada has significant </a:t>
            </a:r>
            <a:r>
              <a:rPr lang="en-US" dirty="0"/>
              <a:t>foreign presence, in either workers or </a:t>
            </a:r>
            <a:r>
              <a:rPr lang="en-US" dirty="0" smtClean="0"/>
              <a:t>companies.</a:t>
            </a:r>
            <a:endParaRPr lang="en-US" dirty="0"/>
          </a:p>
          <a:p>
            <a:pPr lvl="2"/>
            <a:endParaRPr lang="en-US" dirty="0" smtClean="0"/>
          </a:p>
          <a:p>
            <a:pPr marL="1143000" lvl="4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37016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Real GDP &amp; Nominal GDP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94360" lvl="2" indent="0">
              <a:buNone/>
            </a:pPr>
            <a:endParaRPr lang="en-US" dirty="0" smtClean="0"/>
          </a:p>
          <a:p>
            <a:pPr lvl="2"/>
            <a:r>
              <a:rPr lang="en-US" b="1" dirty="0" smtClean="0"/>
              <a:t>Nominal GDP: </a:t>
            </a:r>
            <a:r>
              <a:rPr lang="en-US" dirty="0" smtClean="0"/>
              <a:t>is measured in terms of current output valued at current prices, which does not account for changes in prices.</a:t>
            </a:r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Real GDP: </a:t>
            </a:r>
            <a:r>
              <a:rPr lang="en-US" dirty="0" smtClean="0"/>
              <a:t>is a</a:t>
            </a:r>
            <a:r>
              <a:rPr lang="en-US" b="1" dirty="0" smtClean="0"/>
              <a:t> </a:t>
            </a:r>
            <a:r>
              <a:rPr lang="en-US" dirty="0" smtClean="0"/>
              <a:t>measure of economic activity that has eliminated the influence of changes in prices.</a:t>
            </a:r>
          </a:p>
          <a:p>
            <a:pPr marL="594360" lvl="2" indent="0">
              <a:buNone/>
            </a:pPr>
            <a:endParaRPr lang="en-US" dirty="0" smtClean="0"/>
          </a:p>
          <a:p>
            <a:pPr lvl="4"/>
            <a:r>
              <a:rPr lang="en-US" dirty="0" smtClean="0"/>
              <a:t>It measures the value of current output valued at constant prices so a relative comparison can be made to the base year</a:t>
            </a:r>
          </a:p>
          <a:p>
            <a:pPr marL="1143000" lvl="4" indent="0">
              <a:buNone/>
            </a:pPr>
            <a:endParaRPr lang="en-US" dirty="0" smtClean="0"/>
          </a:p>
          <a:p>
            <a:pPr lvl="4"/>
            <a:r>
              <a:rPr lang="en-US" dirty="0" smtClean="0"/>
              <a:t>It is important to use real values</a:t>
            </a:r>
            <a:r>
              <a:rPr lang="en-US" dirty="0"/>
              <a:t> </a:t>
            </a:r>
            <a:r>
              <a:rPr lang="en-US" dirty="0" smtClean="0"/>
              <a:t>when GDP is being compared over time</a:t>
            </a:r>
          </a:p>
        </p:txBody>
      </p:sp>
    </p:spTree>
    <p:extLst>
      <p:ext uri="{BB962C8B-B14F-4D97-AF65-F5344CB8AC3E}">
        <p14:creationId xmlns:p14="http://schemas.microsoft.com/office/powerpoint/2010/main" val="2390655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868362"/>
          </a:xfrm>
        </p:spPr>
        <p:txBody>
          <a:bodyPr/>
          <a:lstStyle/>
          <a:p>
            <a:r>
              <a:rPr lang="en-US" u="sng" dirty="0" smtClean="0"/>
              <a:t>Example; Real GDP &amp; Nominal GDP</a:t>
            </a:r>
            <a:endParaRPr lang="en-US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332863"/>
              </p:ext>
            </p:extLst>
          </p:nvPr>
        </p:nvGraphicFramePr>
        <p:xfrm>
          <a:off x="428756" y="1459469"/>
          <a:ext cx="83820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990601"/>
                <a:gridCol w="609600"/>
                <a:gridCol w="685799"/>
                <a:gridCol w="914400"/>
                <a:gridCol w="609600"/>
                <a:gridCol w="685800"/>
                <a:gridCol w="914400"/>
                <a:gridCol w="685800"/>
                <a:gridCol w="762000"/>
              </a:tblGrid>
              <a:tr h="370840"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2001</a:t>
                      </a:r>
                      <a:endParaRPr lang="en-US" sz="17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2002</a:t>
                      </a:r>
                      <a:endParaRPr lang="en-US" sz="17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2003</a:t>
                      </a:r>
                      <a:endParaRPr lang="en-US" sz="17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Item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Quantity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Price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Value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Quantity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Price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Value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Quantity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Price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Value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Burgers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37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$3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$111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40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$4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$160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39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$5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$195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Haircuts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15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$18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$270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17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$20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$340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18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$21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$378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Tractors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$50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$500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11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$60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$660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$65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$650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Nominal</a:t>
                      </a:r>
                      <a:r>
                        <a:rPr lang="en-US" sz="1700" b="1" baseline="0" dirty="0" smtClean="0"/>
                        <a:t> GDP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$881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$1160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$1223</a:t>
                      </a:r>
                      <a:endParaRPr lang="en-US" sz="17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033822"/>
              </p:ext>
            </p:extLst>
          </p:nvPr>
        </p:nvGraphicFramePr>
        <p:xfrm>
          <a:off x="381000" y="4419600"/>
          <a:ext cx="8382000" cy="2225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990601"/>
                <a:gridCol w="609600"/>
                <a:gridCol w="685799"/>
                <a:gridCol w="914400"/>
                <a:gridCol w="609600"/>
                <a:gridCol w="685800"/>
                <a:gridCol w="914400"/>
                <a:gridCol w="685800"/>
                <a:gridCol w="762000"/>
              </a:tblGrid>
              <a:tr h="370840"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2001</a:t>
                      </a:r>
                      <a:endParaRPr lang="en-US" sz="17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2002</a:t>
                      </a:r>
                      <a:endParaRPr lang="en-US" sz="17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700" b="1" dirty="0" smtClean="0"/>
                        <a:t>2003</a:t>
                      </a:r>
                      <a:endParaRPr lang="en-US" sz="17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Item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Quantity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Price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Value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Quantity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Price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Value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Quantity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Price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Value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Burgers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37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$3</a:t>
                      </a:r>
                      <a:endParaRPr lang="en-US" sz="17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$111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40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$3</a:t>
                      </a:r>
                      <a:endParaRPr lang="en-US" sz="17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$120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39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$3</a:t>
                      </a:r>
                      <a:endParaRPr lang="en-US" sz="17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$117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Haircuts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15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$18</a:t>
                      </a:r>
                      <a:endParaRPr lang="en-US" sz="17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$270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17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$18</a:t>
                      </a:r>
                      <a:endParaRPr lang="en-US" sz="17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$306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18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$18</a:t>
                      </a:r>
                      <a:endParaRPr lang="en-US" sz="17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$324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dirty="0" smtClean="0"/>
                        <a:t>Tractors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$50</a:t>
                      </a:r>
                      <a:endParaRPr lang="en-US" sz="17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$500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11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$50</a:t>
                      </a:r>
                      <a:endParaRPr lang="en-US" sz="17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$550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10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$50</a:t>
                      </a:r>
                      <a:endParaRPr lang="en-US" sz="17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$500</a:t>
                      </a:r>
                      <a:endParaRPr lang="en-US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700" b="1" smtClean="0"/>
                        <a:t>Real</a:t>
                      </a:r>
                      <a:r>
                        <a:rPr lang="en-US" sz="1700" b="1" baseline="0" smtClean="0"/>
                        <a:t> </a:t>
                      </a:r>
                      <a:r>
                        <a:rPr lang="en-US" sz="1700" b="1" baseline="0" dirty="0" smtClean="0"/>
                        <a:t>GDP</a:t>
                      </a:r>
                      <a:endParaRPr lang="en-US" sz="1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$881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$976</a:t>
                      </a:r>
                      <a:endParaRPr lang="en-US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$941</a:t>
                      </a:r>
                      <a:endParaRPr lang="en-US" sz="1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76600" y="1053130"/>
            <a:ext cx="2686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smtClean="0"/>
              <a:t>Calculating Nominal GDP</a:t>
            </a:r>
            <a:endParaRPr lang="en-US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3048000" y="4013077"/>
            <a:ext cx="4066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Calculating Real GDP (Base year- 2001)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187138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en-US" u="sng" dirty="0" smtClean="0"/>
              <a:t>GDP Deflator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990600"/>
            <a:ext cx="7772400" cy="4572000"/>
          </a:xfrm>
        </p:spPr>
        <p:txBody>
          <a:bodyPr/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The </a:t>
            </a:r>
            <a:r>
              <a:rPr lang="en-US" dirty="0"/>
              <a:t>GDP deflator is </a:t>
            </a:r>
            <a:r>
              <a:rPr lang="en-US" dirty="0" smtClean="0"/>
              <a:t>a price index that is an indicator </a:t>
            </a:r>
            <a:r>
              <a:rPr lang="en-US" dirty="0"/>
              <a:t>of price changes for all good and services produced in the </a:t>
            </a:r>
            <a:r>
              <a:rPr lang="en-US" dirty="0" smtClean="0"/>
              <a:t>economy</a:t>
            </a:r>
          </a:p>
          <a:p>
            <a:pPr marL="1143000" lvl="4" indent="0">
              <a:buNone/>
            </a:pPr>
            <a:endParaRPr lang="en-US" dirty="0"/>
          </a:p>
          <a:p>
            <a:pPr lvl="4"/>
            <a:r>
              <a:rPr lang="en-US" b="1" dirty="0" smtClean="0"/>
              <a:t>GDP Deflator = (Nominal GDP ÷ Real GDP) × 100</a:t>
            </a:r>
          </a:p>
          <a:p>
            <a:pPr lvl="4"/>
            <a:endParaRPr lang="en-US" b="1" dirty="0"/>
          </a:p>
          <a:p>
            <a:pPr lvl="4"/>
            <a:r>
              <a:rPr lang="en-US" dirty="0"/>
              <a:t>The index number for the base year is always 100, for all </a:t>
            </a:r>
            <a:r>
              <a:rPr lang="en-US" dirty="0" smtClean="0"/>
              <a:t>indices</a:t>
            </a:r>
          </a:p>
          <a:p>
            <a:pPr lvl="4"/>
            <a:endParaRPr lang="en-US" dirty="0" smtClean="0"/>
          </a:p>
          <a:p>
            <a:pPr lvl="4"/>
            <a:r>
              <a:rPr lang="en-US" dirty="0"/>
              <a:t>An increasing GDP deflator indicates </a:t>
            </a:r>
            <a:r>
              <a:rPr lang="en-US" dirty="0" smtClean="0"/>
              <a:t>rising prices </a:t>
            </a:r>
            <a:r>
              <a:rPr lang="en-US" dirty="0"/>
              <a:t>on average, while a decreasing GDP deflator indicates falling prices.</a:t>
            </a:r>
          </a:p>
          <a:p>
            <a:pPr lvl="4"/>
            <a:endParaRPr lang="en-US" dirty="0"/>
          </a:p>
          <a:p>
            <a:pPr lvl="4"/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800794"/>
              </p:ext>
            </p:extLst>
          </p:nvPr>
        </p:nvGraphicFramePr>
        <p:xfrm>
          <a:off x="2590800" y="4800600"/>
          <a:ext cx="4876801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800"/>
                <a:gridCol w="1524000"/>
                <a:gridCol w="1143001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Year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Nominal GDP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Real GDP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GDP Deflator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2001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$881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</a:t>
                      </a:r>
                      <a:r>
                        <a:rPr lang="en-US" dirty="0" smtClean="0"/>
                        <a:t>881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2002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$1160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$976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118.8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2003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$1223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$941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7651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/>
          <a:lstStyle/>
          <a:p>
            <a:pPr algn="ctr"/>
            <a:r>
              <a:rPr lang="en-US" u="sng" dirty="0" smtClean="0"/>
              <a:t>GDP Deflator &amp; Real GDP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43000"/>
            <a:ext cx="7772400" cy="5410200"/>
          </a:xfrm>
        </p:spPr>
        <p:txBody>
          <a:bodyPr>
            <a:normAutofit fontScale="92500" lnSpcReduction="20000"/>
          </a:bodyPr>
          <a:lstStyle/>
          <a:p>
            <a:pPr lvl="2"/>
            <a:endParaRPr lang="en-US" dirty="0" smtClean="0"/>
          </a:p>
          <a:p>
            <a:pPr lvl="2"/>
            <a:r>
              <a:rPr lang="en-US" dirty="0" smtClean="0"/>
              <a:t>The GDP deflator is a price index that is commonly used to covert nominal GDP to real GDP.</a:t>
            </a:r>
          </a:p>
          <a:p>
            <a:pPr lvl="2"/>
            <a:endParaRPr lang="en-US" dirty="0"/>
          </a:p>
          <a:p>
            <a:pPr lvl="4"/>
            <a:r>
              <a:rPr lang="en-US" b="1" dirty="0" smtClean="0"/>
              <a:t>Real GDP = </a:t>
            </a:r>
            <a:r>
              <a:rPr lang="en-US" b="1" dirty="0"/>
              <a:t>(Nominal GDP </a:t>
            </a:r>
            <a:r>
              <a:rPr lang="en-US" b="1" dirty="0" smtClean="0"/>
              <a:t>÷ GDP Deflator) </a:t>
            </a:r>
            <a:r>
              <a:rPr lang="en-US" b="1" dirty="0"/>
              <a:t>× </a:t>
            </a:r>
            <a:r>
              <a:rPr lang="en-US" b="1" dirty="0" smtClean="0"/>
              <a:t>100</a:t>
            </a:r>
          </a:p>
          <a:p>
            <a:pPr marL="1143000" lvl="4" indent="0">
              <a:buNone/>
            </a:pPr>
            <a:r>
              <a:rPr lang="en-US" b="1" dirty="0" smtClean="0"/>
              <a:t>                       </a:t>
            </a:r>
            <a:r>
              <a:rPr lang="en-US" b="1" dirty="0"/>
              <a:t>= (Nominal GDP ÷ </a:t>
            </a:r>
            <a:r>
              <a:rPr lang="en-US" b="1" dirty="0" smtClean="0"/>
              <a:t>CPI) </a:t>
            </a:r>
            <a:r>
              <a:rPr lang="en-US" b="1" dirty="0"/>
              <a:t>× </a:t>
            </a:r>
            <a:r>
              <a:rPr lang="en-US" b="1" dirty="0" smtClean="0"/>
              <a:t>100</a:t>
            </a:r>
          </a:p>
          <a:p>
            <a:pPr marL="1143000" lvl="4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    </a:t>
            </a:r>
            <a:endParaRPr lang="en-US" b="1" dirty="0"/>
          </a:p>
          <a:p>
            <a:pPr lvl="2"/>
            <a:r>
              <a:rPr lang="en-US" b="1" dirty="0" smtClean="0"/>
              <a:t>Example; </a:t>
            </a:r>
            <a:r>
              <a:rPr lang="en-US" dirty="0" smtClean="0"/>
              <a:t>Suppose the nominal GDP was $7,850 billion in 2001; $9,237 billion in 2002; and $10,732 billion in 2003. The GDP deflator was 100 in 2001; 118.8 in 2002; and 130 in 2003.</a:t>
            </a:r>
          </a:p>
          <a:p>
            <a:pPr lvl="2"/>
            <a:endParaRPr lang="en-US" b="1" dirty="0"/>
          </a:p>
          <a:p>
            <a:pPr lvl="4"/>
            <a:r>
              <a:rPr lang="en-US" b="1" dirty="0" smtClean="0"/>
              <a:t>Real GDP</a:t>
            </a:r>
            <a:r>
              <a:rPr lang="en-US" b="1" baseline="-25000" dirty="0" smtClean="0"/>
              <a:t>2001</a:t>
            </a:r>
            <a:r>
              <a:rPr lang="en-US" b="1" dirty="0" smtClean="0"/>
              <a:t> = ($7,850 ÷ 100) </a:t>
            </a:r>
            <a:r>
              <a:rPr lang="en-US" b="1" dirty="0"/>
              <a:t>× </a:t>
            </a:r>
            <a:r>
              <a:rPr lang="en-US" b="1" dirty="0" smtClean="0"/>
              <a:t>100</a:t>
            </a:r>
          </a:p>
          <a:p>
            <a:pPr marL="1143000" lvl="4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      </a:t>
            </a:r>
            <a:r>
              <a:rPr lang="en-US" dirty="0" smtClean="0"/>
              <a:t>= $7,850 billion</a:t>
            </a:r>
            <a:endParaRPr lang="en-US" dirty="0"/>
          </a:p>
          <a:p>
            <a:pPr marL="1143000" lvl="4" indent="0">
              <a:buNone/>
            </a:pPr>
            <a:endParaRPr lang="en-US" b="1" dirty="0" smtClean="0"/>
          </a:p>
          <a:p>
            <a:pPr lvl="4"/>
            <a:r>
              <a:rPr lang="en-US" b="1" dirty="0" smtClean="0"/>
              <a:t>Real GDP</a:t>
            </a:r>
            <a:r>
              <a:rPr lang="en-US" b="1" baseline="-25000" dirty="0" smtClean="0"/>
              <a:t>2002</a:t>
            </a:r>
            <a:r>
              <a:rPr lang="en-US" b="1" dirty="0" smtClean="0"/>
              <a:t> = ($9,237÷ 118.8) </a:t>
            </a:r>
            <a:r>
              <a:rPr lang="en-US" b="1" dirty="0"/>
              <a:t>× </a:t>
            </a:r>
            <a:r>
              <a:rPr lang="en-US" b="1" dirty="0" smtClean="0"/>
              <a:t>100</a:t>
            </a:r>
          </a:p>
          <a:p>
            <a:pPr marL="1143000" lvl="4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      </a:t>
            </a:r>
            <a:r>
              <a:rPr lang="en-US" dirty="0" smtClean="0"/>
              <a:t>= $7,775 billion</a:t>
            </a:r>
            <a:endParaRPr lang="en-US" dirty="0"/>
          </a:p>
          <a:p>
            <a:pPr lvl="4"/>
            <a:endParaRPr lang="en-US" b="1" dirty="0" smtClean="0"/>
          </a:p>
          <a:p>
            <a:pPr lvl="4"/>
            <a:r>
              <a:rPr lang="en-US" b="1" dirty="0" smtClean="0"/>
              <a:t>Real GDP</a:t>
            </a:r>
            <a:r>
              <a:rPr lang="en-US" b="1" baseline="-25000" dirty="0" smtClean="0"/>
              <a:t>2003</a:t>
            </a:r>
            <a:r>
              <a:rPr lang="en-US" b="1" dirty="0" smtClean="0"/>
              <a:t> = ($10,732 ÷ 130) </a:t>
            </a:r>
            <a:r>
              <a:rPr lang="en-US" b="1" dirty="0"/>
              <a:t>× </a:t>
            </a:r>
            <a:r>
              <a:rPr lang="en-US" b="1" dirty="0" smtClean="0"/>
              <a:t>100</a:t>
            </a:r>
          </a:p>
          <a:p>
            <a:pPr marL="1143000" lvl="4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         </a:t>
            </a:r>
            <a:r>
              <a:rPr lang="en-US" dirty="0" smtClean="0"/>
              <a:t>= $8,255 billion</a:t>
            </a:r>
            <a:endParaRPr lang="en-US" dirty="0"/>
          </a:p>
          <a:p>
            <a:pPr lvl="4"/>
            <a:endParaRPr lang="en-US" b="1" dirty="0"/>
          </a:p>
          <a:p>
            <a:pPr marL="1143000" lvl="4" indent="0">
              <a:buNone/>
            </a:pPr>
            <a:endParaRPr lang="en-US" b="1" dirty="0" smtClean="0"/>
          </a:p>
          <a:p>
            <a:pPr lvl="2"/>
            <a:endParaRPr lang="en-US" dirty="0" smtClean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994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268</TotalTime>
  <Words>1380</Words>
  <Application>Microsoft Office PowerPoint</Application>
  <PresentationFormat>On-screen Show (4:3)</PresentationFormat>
  <Paragraphs>337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Equity</vt:lpstr>
      <vt:lpstr>Measures of Economic Activity</vt:lpstr>
      <vt:lpstr>Measures of Economic Activity</vt:lpstr>
      <vt:lpstr>Distinction between GDP &amp; GNP</vt:lpstr>
      <vt:lpstr>Calculating GDP</vt:lpstr>
      <vt:lpstr>Calculating GNP</vt:lpstr>
      <vt:lpstr>Real GDP &amp; Nominal GDP</vt:lpstr>
      <vt:lpstr>Example; Real GDP &amp; Nominal GDP</vt:lpstr>
      <vt:lpstr>GDP Deflator</vt:lpstr>
      <vt:lpstr>GDP Deflator &amp; Real GDP</vt:lpstr>
      <vt:lpstr>Calculating Economic Growth</vt:lpstr>
      <vt:lpstr>Example; Economic Growth</vt:lpstr>
      <vt:lpstr>Keynesian Multiplier</vt:lpstr>
      <vt:lpstr>PowerPoint Presentation</vt:lpstr>
      <vt:lpstr>PowerPoint Presentation</vt:lpstr>
      <vt:lpstr>Study Questions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Measures of Economic Activity</dc:title>
  <dc:creator>Brendan Kenny</dc:creator>
  <cp:lastModifiedBy>Brendan Kenny</cp:lastModifiedBy>
  <cp:revision>35</cp:revision>
  <dcterms:created xsi:type="dcterms:W3CDTF">2006-08-16T00:00:00Z</dcterms:created>
  <dcterms:modified xsi:type="dcterms:W3CDTF">2014-10-22T19:19:37Z</dcterms:modified>
</cp:coreProperties>
</file>