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Macroeconomic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13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Unemployment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447800"/>
            <a:ext cx="8001000" cy="5105400"/>
          </a:xfrm>
        </p:spPr>
        <p:txBody>
          <a:bodyPr>
            <a:normAutofit lnSpcReduction="10000"/>
          </a:bodyPr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Unemployment: </a:t>
            </a:r>
            <a:r>
              <a:rPr lang="en-US" dirty="0" smtClean="0"/>
              <a:t>refers to people of working age who are actively seeking employment but are not employed</a:t>
            </a:r>
          </a:p>
          <a:p>
            <a:pPr lvl="4"/>
            <a:endParaRPr lang="en-US" b="1" dirty="0"/>
          </a:p>
          <a:p>
            <a:pPr lvl="4"/>
            <a:r>
              <a:rPr lang="en-US" b="1" dirty="0" smtClean="0"/>
              <a:t>Unemployment Rate = (Unemployed ÷ Labour Force) × 100</a:t>
            </a:r>
          </a:p>
          <a:p>
            <a:pPr lvl="4"/>
            <a:endParaRPr lang="en-US" sz="1600" b="1" dirty="0"/>
          </a:p>
          <a:p>
            <a:pPr lvl="2"/>
            <a:r>
              <a:rPr lang="en-US" b="1" dirty="0" smtClean="0"/>
              <a:t>Labour force: </a:t>
            </a:r>
            <a:r>
              <a:rPr lang="en-US" dirty="0" smtClean="0"/>
              <a:t>is the number of people who are employed plus the number of people of working age that are not employed.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Labour Force = Employed + Unemployed</a:t>
            </a:r>
          </a:p>
          <a:p>
            <a:pPr lvl="4"/>
            <a:endParaRPr lang="en-US" b="1" dirty="0"/>
          </a:p>
          <a:p>
            <a:pPr lvl="2"/>
            <a:r>
              <a:rPr lang="en-US" b="1" dirty="0"/>
              <a:t>Labor force participation rate (LFPR): </a:t>
            </a:r>
            <a:r>
              <a:rPr lang="en-US" dirty="0"/>
              <a:t>is the ratio of the number of people in the labour force to the entire working age population of a </a:t>
            </a:r>
            <a:r>
              <a:rPr lang="en-US" dirty="0" smtClean="0"/>
              <a:t>nation</a:t>
            </a:r>
            <a:endParaRPr lang="en-US" dirty="0"/>
          </a:p>
          <a:p>
            <a:pPr lvl="2"/>
            <a:endParaRPr lang="en-US" dirty="0"/>
          </a:p>
          <a:p>
            <a:pPr lvl="4"/>
            <a:r>
              <a:rPr lang="en-US" b="1" dirty="0"/>
              <a:t>LFPR =[Labor F</a:t>
            </a:r>
            <a:r>
              <a:rPr lang="en-US" b="1" dirty="0" smtClean="0"/>
              <a:t>orce ÷ </a:t>
            </a:r>
            <a:r>
              <a:rPr lang="en-US" b="1" dirty="0"/>
              <a:t>Labor </a:t>
            </a:r>
            <a:r>
              <a:rPr lang="en-US" b="1" dirty="0" smtClean="0"/>
              <a:t>Force Population</a:t>
            </a:r>
            <a:r>
              <a:rPr lang="en-US" b="1" dirty="0"/>
              <a:t>] × 100</a:t>
            </a:r>
          </a:p>
          <a:p>
            <a:pPr lvl="4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72664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Inflation &amp; Deflation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05400"/>
          </a:xfrm>
        </p:spPr>
        <p:txBody>
          <a:bodyPr>
            <a:normAutofit lnSpcReduction="10000"/>
          </a:bodyPr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Inflation: </a:t>
            </a:r>
            <a:r>
              <a:rPr lang="en-US" dirty="0" smtClean="0"/>
              <a:t>is a sustained increase in the general price level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2"/>
            <a:r>
              <a:rPr lang="en-US" b="1" dirty="0"/>
              <a:t>Disinflation: </a:t>
            </a:r>
            <a:r>
              <a:rPr lang="en-US" dirty="0"/>
              <a:t>refers to a decrease in the rate of </a:t>
            </a:r>
            <a:r>
              <a:rPr lang="en-US" dirty="0" smtClean="0"/>
              <a:t>inflation</a:t>
            </a:r>
          </a:p>
          <a:p>
            <a:pPr marL="594360" lvl="2" indent="0">
              <a:buNone/>
            </a:pPr>
            <a:endParaRPr lang="en-US" dirty="0"/>
          </a:p>
          <a:p>
            <a:pPr lvl="2"/>
            <a:r>
              <a:rPr lang="en-US" b="1" dirty="0" smtClean="0"/>
              <a:t>Deflation</a:t>
            </a:r>
            <a:r>
              <a:rPr lang="en-US" dirty="0" smtClean="0"/>
              <a:t>: is a sustained decrease in the general price level</a:t>
            </a:r>
          </a:p>
          <a:p>
            <a:pPr lvl="2"/>
            <a:endParaRPr lang="en-US" dirty="0"/>
          </a:p>
          <a:p>
            <a:pPr lvl="2"/>
            <a:r>
              <a:rPr lang="en-US" b="1" dirty="0" smtClean="0"/>
              <a:t>Consumer price </a:t>
            </a:r>
            <a:r>
              <a:rPr lang="en-US" b="1" dirty="0"/>
              <a:t>i</a:t>
            </a:r>
            <a:r>
              <a:rPr lang="en-US" b="1" dirty="0" smtClean="0"/>
              <a:t>ndex (CPI): </a:t>
            </a:r>
            <a:r>
              <a:rPr lang="en-US" dirty="0" smtClean="0"/>
              <a:t>is a measure of the cost of living for the typical household and compares the value of a basket of goods and services in one year with the value of the same basket in a base year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dirty="0" smtClean="0"/>
              <a:t>Inflation and deflation are measured as a percentage change in the value of the basket from one year to </a:t>
            </a:r>
            <a:r>
              <a:rPr lang="en-US" dirty="0" smtClean="0"/>
              <a:t>another</a:t>
            </a:r>
          </a:p>
          <a:p>
            <a:pPr marL="1143000" lvl="4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%∆CPI = (CPI</a:t>
            </a:r>
            <a:r>
              <a:rPr lang="en-US" b="1" baseline="-25000" dirty="0" smtClean="0"/>
              <a:t>NEW</a:t>
            </a:r>
            <a:r>
              <a:rPr lang="en-US" b="1" dirty="0" smtClean="0"/>
              <a:t> − CPI</a:t>
            </a:r>
            <a:r>
              <a:rPr lang="en-US" b="1" baseline="-25000" dirty="0" smtClean="0"/>
              <a:t>OLD</a:t>
            </a:r>
            <a:r>
              <a:rPr lang="en-US" b="1" dirty="0" smtClean="0"/>
              <a:t>) ÷ CPI</a:t>
            </a:r>
            <a:r>
              <a:rPr lang="en-US" b="1" baseline="-25000" dirty="0" smtClean="0"/>
              <a:t>OLD</a:t>
            </a:r>
          </a:p>
          <a:p>
            <a:pPr marL="1143000" lvl="4" indent="0">
              <a:buNone/>
            </a:pPr>
            <a:endParaRPr lang="en-US" dirty="0" smtClean="0"/>
          </a:p>
          <a:p>
            <a:pPr marL="1143000" lvl="4" indent="0">
              <a:buNone/>
            </a:pPr>
            <a:endParaRPr lang="en-US" dirty="0" smtClean="0"/>
          </a:p>
          <a:p>
            <a:pPr lvl="4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929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01000" cy="868362"/>
          </a:xfrm>
        </p:spPr>
        <p:txBody>
          <a:bodyPr>
            <a:normAutofit/>
          </a:bodyPr>
          <a:lstStyle/>
          <a:p>
            <a:pPr algn="ctr"/>
            <a:r>
              <a:rPr lang="en-US" u="sng" dirty="0" smtClean="0"/>
              <a:t>Constructing a Weighted Price Index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066800"/>
            <a:ext cx="7772400" cy="49530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Weighted price index: </a:t>
            </a:r>
            <a:r>
              <a:rPr lang="en-US" dirty="0" smtClean="0"/>
              <a:t>is a measure of average price in one period relative to a reference period called a base year.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dirty="0" smtClean="0"/>
              <a:t>It is a price index that weighs the various goods and services according to their relative importance in consumer spending.</a:t>
            </a:r>
          </a:p>
          <a:p>
            <a:pPr marL="1143000" lvl="4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Price </a:t>
            </a:r>
            <a:r>
              <a:rPr lang="en-US" b="1" dirty="0" err="1" smtClean="0"/>
              <a:t>Index</a:t>
            </a:r>
            <a:r>
              <a:rPr lang="en-US" b="1" baseline="-25000" dirty="0" err="1" smtClean="0"/>
              <a:t>Current</a:t>
            </a:r>
            <a:r>
              <a:rPr lang="en-US" b="1" baseline="-25000" dirty="0" smtClean="0"/>
              <a:t> </a:t>
            </a:r>
            <a:r>
              <a:rPr lang="en-US" b="1" baseline="-25000" dirty="0"/>
              <a:t>Year </a:t>
            </a:r>
            <a:r>
              <a:rPr lang="en-US" b="1" dirty="0"/>
              <a:t>= </a:t>
            </a:r>
            <a:r>
              <a:rPr lang="en-US" b="1" dirty="0" smtClean="0"/>
              <a:t>[</a:t>
            </a:r>
            <a:r>
              <a:rPr lang="en-US" b="1" dirty="0" err="1" smtClean="0"/>
              <a:t>Value</a:t>
            </a:r>
            <a:r>
              <a:rPr lang="en-US" b="1" baseline="-25000" dirty="0" err="1" smtClean="0"/>
              <a:t>Current</a:t>
            </a:r>
            <a:r>
              <a:rPr lang="en-US" b="1" baseline="-25000" dirty="0" smtClean="0"/>
              <a:t> </a:t>
            </a:r>
            <a:r>
              <a:rPr lang="en-US" b="1" baseline="-25000" dirty="0"/>
              <a:t>Year</a:t>
            </a:r>
            <a:r>
              <a:rPr lang="en-US" b="1" dirty="0"/>
              <a:t> ÷ </a:t>
            </a:r>
            <a:r>
              <a:rPr lang="en-US" b="1" dirty="0" err="1" smtClean="0"/>
              <a:t>Value</a:t>
            </a:r>
            <a:r>
              <a:rPr lang="en-US" b="1" baseline="-25000" dirty="0" err="1" smtClean="0"/>
              <a:t>Base</a:t>
            </a:r>
            <a:r>
              <a:rPr lang="en-US" b="1" baseline="-25000" dirty="0" smtClean="0"/>
              <a:t> </a:t>
            </a:r>
            <a:r>
              <a:rPr lang="en-US" b="1" baseline="-25000" dirty="0"/>
              <a:t>Year</a:t>
            </a:r>
            <a:r>
              <a:rPr lang="en-US" b="1" dirty="0"/>
              <a:t>] × </a:t>
            </a:r>
            <a:r>
              <a:rPr lang="en-US" b="1" dirty="0" smtClean="0"/>
              <a:t>100</a:t>
            </a:r>
          </a:p>
          <a:p>
            <a:pPr lvl="4"/>
            <a:endParaRPr lang="en-US" b="1" dirty="0"/>
          </a:p>
          <a:p>
            <a:pPr lvl="2"/>
            <a:r>
              <a:rPr lang="en-US" dirty="0" smtClean="0"/>
              <a:t>To construct a weighted price index,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1) </a:t>
            </a:r>
            <a:r>
              <a:rPr lang="en-US" dirty="0" smtClean="0"/>
              <a:t>Find the value of the basket in current prices for each year</a:t>
            </a:r>
          </a:p>
          <a:p>
            <a:pPr marL="1143000" lvl="4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2) </a:t>
            </a:r>
            <a:r>
              <a:rPr lang="en-US" dirty="0" smtClean="0"/>
              <a:t>Use the formula to find the price index number for each year</a:t>
            </a:r>
            <a:endParaRPr lang="en-US" b="1" dirty="0"/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06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algn="ctr"/>
            <a:r>
              <a:rPr lang="en-US" u="sng" dirty="0" smtClean="0"/>
              <a:t>Example; Consumer Price Index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838200"/>
            <a:ext cx="7772400" cy="5715000"/>
          </a:xfrm>
        </p:spPr>
        <p:txBody>
          <a:bodyPr>
            <a:normAutofit lnSpcReduction="10000"/>
          </a:bodyPr>
          <a:lstStyle/>
          <a:p>
            <a:pPr lvl="2"/>
            <a:endParaRPr lang="en-US" dirty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For a simple economy producing only three items we can create the consumer price index and calculate the rate of inflation. Assume that 2012 is the base year.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r>
              <a:rPr lang="en-US" b="1" dirty="0" smtClean="0"/>
              <a:t>Price Index</a:t>
            </a:r>
            <a:r>
              <a:rPr lang="en-US" b="1" baseline="-25000" dirty="0" smtClean="0"/>
              <a:t>2012</a:t>
            </a:r>
            <a:r>
              <a:rPr lang="en-US" b="1" dirty="0" smtClean="0"/>
              <a:t> = </a:t>
            </a:r>
            <a:r>
              <a:rPr lang="en-US" dirty="0" smtClean="0"/>
              <a:t>(756 ÷ 756) × 100 = 100</a:t>
            </a:r>
          </a:p>
          <a:p>
            <a:pPr marL="594360" lvl="2" indent="0">
              <a:buNone/>
            </a:pPr>
            <a:endParaRPr lang="en-US" b="1" dirty="0" smtClean="0"/>
          </a:p>
          <a:p>
            <a:pPr lvl="2"/>
            <a:r>
              <a:rPr lang="en-US" b="1" dirty="0" smtClean="0"/>
              <a:t>Price Index</a:t>
            </a:r>
            <a:r>
              <a:rPr lang="en-US" b="1" baseline="-25000" dirty="0" smtClean="0"/>
              <a:t>2013</a:t>
            </a:r>
            <a:r>
              <a:rPr lang="en-US" b="1" dirty="0" smtClean="0"/>
              <a:t> </a:t>
            </a:r>
            <a:r>
              <a:rPr lang="en-US" dirty="0"/>
              <a:t>= (</a:t>
            </a:r>
            <a:r>
              <a:rPr lang="en-US" dirty="0" smtClean="0"/>
              <a:t>798 </a:t>
            </a:r>
            <a:r>
              <a:rPr lang="en-US" dirty="0"/>
              <a:t>÷ 756) × 100 = </a:t>
            </a:r>
            <a:r>
              <a:rPr lang="en-US" dirty="0" smtClean="0"/>
              <a:t>105.5</a:t>
            </a:r>
          </a:p>
          <a:p>
            <a:pPr marL="594360" lvl="2" indent="0">
              <a:buNone/>
            </a:pPr>
            <a:endParaRPr lang="en-US" b="1" dirty="0" smtClean="0"/>
          </a:p>
          <a:p>
            <a:pPr lvl="2"/>
            <a:r>
              <a:rPr lang="en-US" b="1" dirty="0"/>
              <a:t>Price </a:t>
            </a:r>
            <a:r>
              <a:rPr lang="en-US" b="1" dirty="0" smtClean="0"/>
              <a:t>Index</a:t>
            </a:r>
            <a:r>
              <a:rPr lang="en-US" b="1" baseline="-25000" dirty="0" smtClean="0"/>
              <a:t>2014</a:t>
            </a:r>
            <a:r>
              <a:rPr lang="en-US" b="1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(900 </a:t>
            </a:r>
            <a:r>
              <a:rPr lang="en-US" dirty="0"/>
              <a:t>÷ 756) × 100 = </a:t>
            </a:r>
            <a:r>
              <a:rPr lang="en-US" dirty="0" smtClean="0"/>
              <a:t>119</a:t>
            </a:r>
            <a:endParaRPr lang="en-US" dirty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 smtClean="0"/>
          </a:p>
          <a:p>
            <a:pPr marL="594360" lvl="2" indent="0">
              <a:buNone/>
            </a:pPr>
            <a:endParaRPr lang="en-US" b="1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300465"/>
              </p:ext>
            </p:extLst>
          </p:nvPr>
        </p:nvGraphicFramePr>
        <p:xfrm>
          <a:off x="1828800" y="2209800"/>
          <a:ext cx="65532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990601"/>
                <a:gridCol w="609600"/>
                <a:gridCol w="685799"/>
                <a:gridCol w="609600"/>
                <a:gridCol w="685800"/>
                <a:gridCol w="685800"/>
                <a:gridCol w="762000"/>
              </a:tblGrid>
              <a:tr h="370840"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2012</a:t>
                      </a:r>
                      <a:endParaRPr lang="en-US" sz="17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2013</a:t>
                      </a:r>
                      <a:endParaRPr lang="en-US" sz="17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2014</a:t>
                      </a:r>
                      <a:endParaRPr lang="en-US" sz="17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Item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Quantity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Price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Value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Price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Value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Price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Value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Burgers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37</a:t>
                      </a:r>
                      <a:endParaRPr lang="en-US" sz="17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$111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$4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$148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$5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$185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DVDs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25</a:t>
                      </a:r>
                      <a:endParaRPr lang="en-US" sz="17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$15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$375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$14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$350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$16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$400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Haircuts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15</a:t>
                      </a:r>
                      <a:endParaRPr lang="en-US" sz="17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$18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$270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$20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$300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$21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$315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Total Value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$756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$798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$900</a:t>
                      </a:r>
                      <a:endParaRPr lang="en-US" sz="17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886635"/>
              </p:ext>
            </p:extLst>
          </p:nvPr>
        </p:nvGraphicFramePr>
        <p:xfrm>
          <a:off x="6858000" y="4724400"/>
          <a:ext cx="14478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Year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CPI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2012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2013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105.5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smtClean="0"/>
                        <a:t>2014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119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645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Example; Calculating Inflation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pPr lvl="2"/>
            <a:r>
              <a:rPr lang="en-US" b="1" dirty="0" smtClean="0"/>
              <a:t>Example</a:t>
            </a:r>
            <a:r>
              <a:rPr lang="en-US" b="1" dirty="0"/>
              <a:t>; </a:t>
            </a:r>
            <a:r>
              <a:rPr lang="en-US" dirty="0"/>
              <a:t>Given the values for CPI we can calculate the inflation rate between any two years</a:t>
            </a:r>
            <a:r>
              <a:rPr lang="en-US" dirty="0" smtClean="0"/>
              <a:t>.</a:t>
            </a:r>
          </a:p>
          <a:p>
            <a:pPr marL="594360" lvl="2" indent="0">
              <a:buNone/>
            </a:pPr>
            <a:endParaRPr lang="en-US" b="1" dirty="0" smtClean="0"/>
          </a:p>
          <a:p>
            <a:pPr lvl="4"/>
            <a:r>
              <a:rPr lang="en-US" b="1" dirty="0" smtClean="0"/>
              <a:t>Inflation Rate = %∆CPI </a:t>
            </a:r>
          </a:p>
          <a:p>
            <a:pPr marL="1143000" lvl="4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    = (CPI</a:t>
            </a:r>
            <a:r>
              <a:rPr lang="en-US" b="1" baseline="-25000" dirty="0" smtClean="0"/>
              <a:t>NEW</a:t>
            </a:r>
            <a:r>
              <a:rPr lang="en-US" b="1" dirty="0" smtClean="0"/>
              <a:t> </a:t>
            </a:r>
            <a:r>
              <a:rPr lang="en-US" b="1" dirty="0"/>
              <a:t>− </a:t>
            </a:r>
            <a:r>
              <a:rPr lang="en-US" b="1" dirty="0" smtClean="0"/>
              <a:t>CPI</a:t>
            </a:r>
            <a:r>
              <a:rPr lang="en-US" b="1" baseline="-25000" dirty="0" smtClean="0"/>
              <a:t>OLD</a:t>
            </a:r>
            <a:r>
              <a:rPr lang="en-US" b="1" dirty="0"/>
              <a:t>) ÷ </a:t>
            </a:r>
            <a:r>
              <a:rPr lang="en-US" b="1" dirty="0" smtClean="0"/>
              <a:t>CPI</a:t>
            </a:r>
            <a:r>
              <a:rPr lang="en-US" b="1" baseline="-25000" dirty="0" smtClean="0"/>
              <a:t>OLD</a:t>
            </a:r>
            <a:endParaRPr lang="en-US" b="1" baseline="-25000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097788"/>
              </p:ext>
            </p:extLst>
          </p:nvPr>
        </p:nvGraphicFramePr>
        <p:xfrm>
          <a:off x="2514600" y="4038600"/>
          <a:ext cx="47244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"/>
                <a:gridCol w="914400"/>
                <a:gridCol w="16002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Year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CPI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Inflation </a:t>
                      </a:r>
                      <a:r>
                        <a:rPr lang="en-US" b="1" dirty="0" smtClean="0"/>
                        <a:t>Rate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Description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2010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97.5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−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−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2011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2.6%</a:t>
                      </a:r>
                      <a:endParaRPr lang="en-US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Inflation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2012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107.3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7.3%</a:t>
                      </a:r>
                      <a:endParaRPr lang="en-US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Inflation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2013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109.7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2.2%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Disinflation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2014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107.8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−1.7</a:t>
                      </a:r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Deflation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869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algn="ctr"/>
            <a:r>
              <a:rPr lang="en-US" u="sng" dirty="0" smtClean="0"/>
              <a:t>Taxation 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066800"/>
            <a:ext cx="7772400" cy="5486400"/>
          </a:xfrm>
        </p:spPr>
        <p:txBody>
          <a:bodyPr>
            <a:normAutofit fontScale="92500" lnSpcReduction="20000"/>
          </a:bodyPr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Proportional taxation: </a:t>
            </a:r>
            <a:r>
              <a:rPr lang="en-US" dirty="0" smtClean="0"/>
              <a:t>as income increases, the fraction of income paid as taxes remains constant; there is a constant tax rate.</a:t>
            </a:r>
          </a:p>
          <a:p>
            <a:pPr lvl="2"/>
            <a:endParaRPr lang="en-US" dirty="0"/>
          </a:p>
          <a:p>
            <a:pPr lvl="2"/>
            <a:r>
              <a:rPr lang="en-US" b="1" dirty="0" smtClean="0"/>
              <a:t>Progressive taxation: </a:t>
            </a:r>
            <a:r>
              <a:rPr lang="en-US" dirty="0" smtClean="0"/>
              <a:t>as income increases, the fraction of income paid as taxes increases, there is an increasing tax rate.</a:t>
            </a:r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Regressive taxation: </a:t>
            </a:r>
            <a:r>
              <a:rPr lang="en-US" dirty="0" smtClean="0"/>
              <a:t>as income increases, the fraction of income paid as taxes decreases, there is a decreasing tax rate.</a:t>
            </a:r>
          </a:p>
          <a:p>
            <a:pPr lvl="2"/>
            <a:endParaRPr lang="en-US" b="1" dirty="0"/>
          </a:p>
          <a:p>
            <a:pPr lvl="2"/>
            <a:r>
              <a:rPr lang="en-US" b="1" dirty="0"/>
              <a:t>Average tax rate (ART): </a:t>
            </a:r>
            <a:r>
              <a:rPr lang="en-US" dirty="0"/>
              <a:t>at a particular level of income </a:t>
            </a:r>
            <a:r>
              <a:rPr lang="en-US" dirty="0" smtClean="0"/>
              <a:t>is </a:t>
            </a:r>
            <a:r>
              <a:rPr lang="en-US" dirty="0"/>
              <a:t>found by dividing the amount of tax </a:t>
            </a:r>
            <a:r>
              <a:rPr lang="en-US" dirty="0" smtClean="0"/>
              <a:t>paid (</a:t>
            </a:r>
            <a:r>
              <a:rPr lang="en-US" b="1" dirty="0" smtClean="0"/>
              <a:t>Tax</a:t>
            </a:r>
            <a:r>
              <a:rPr lang="en-US" dirty="0" smtClean="0"/>
              <a:t>) </a:t>
            </a:r>
            <a:r>
              <a:rPr lang="en-US" dirty="0"/>
              <a:t>by the individual’s gross income (</a:t>
            </a:r>
            <a:r>
              <a:rPr lang="en-US" b="1" dirty="0" smtClean="0"/>
              <a:t>Y</a:t>
            </a:r>
            <a:r>
              <a:rPr lang="en-US" dirty="0" smtClean="0"/>
              <a:t>)</a:t>
            </a:r>
            <a:endParaRPr lang="en-US" dirty="0"/>
          </a:p>
          <a:p>
            <a:pPr lvl="4"/>
            <a:endParaRPr lang="en-US" b="1" dirty="0"/>
          </a:p>
          <a:p>
            <a:pPr lvl="4"/>
            <a:r>
              <a:rPr lang="en-US" b="1" dirty="0"/>
              <a:t>ART = </a:t>
            </a:r>
            <a:r>
              <a:rPr lang="en-US" b="1" dirty="0" smtClean="0"/>
              <a:t>(Tax </a:t>
            </a:r>
            <a:r>
              <a:rPr lang="en-US" b="1" dirty="0"/>
              <a:t>÷ </a:t>
            </a:r>
            <a:r>
              <a:rPr lang="en-US" b="1" dirty="0" smtClean="0"/>
              <a:t>Y) × 100</a:t>
            </a:r>
          </a:p>
          <a:p>
            <a:pPr marL="1143000" lvl="4" indent="0">
              <a:buNone/>
            </a:pPr>
            <a:endParaRPr lang="en-US" b="1" dirty="0" smtClean="0"/>
          </a:p>
          <a:p>
            <a:pPr lvl="2"/>
            <a:r>
              <a:rPr lang="en-US" b="1" dirty="0"/>
              <a:t>Marginal rate of taxation (MRT): </a:t>
            </a:r>
            <a:r>
              <a:rPr lang="en-US" dirty="0" smtClean="0"/>
              <a:t>is the tax rate paid on additional income. It is the </a:t>
            </a:r>
            <a:r>
              <a:rPr lang="en-US" dirty="0"/>
              <a:t>change in tax (</a:t>
            </a:r>
            <a:r>
              <a:rPr lang="en-US" b="1" dirty="0" smtClean="0"/>
              <a:t>∆Tax</a:t>
            </a:r>
            <a:r>
              <a:rPr lang="en-US" dirty="0" smtClean="0"/>
              <a:t>) </a:t>
            </a:r>
            <a:r>
              <a:rPr lang="en-US" dirty="0"/>
              <a:t>divided by the change in gross income (</a:t>
            </a:r>
            <a:r>
              <a:rPr lang="en-US" b="1" dirty="0"/>
              <a:t>∆</a:t>
            </a:r>
            <a:r>
              <a:rPr lang="en-US" b="1" dirty="0" smtClean="0"/>
              <a:t>Y</a:t>
            </a:r>
            <a:r>
              <a:rPr lang="en-US" dirty="0" smtClean="0"/>
              <a:t>)</a:t>
            </a:r>
            <a:endParaRPr lang="en-US" dirty="0"/>
          </a:p>
          <a:p>
            <a:pPr lvl="4"/>
            <a:endParaRPr lang="en-US" b="1" dirty="0"/>
          </a:p>
          <a:p>
            <a:pPr lvl="4"/>
            <a:r>
              <a:rPr lang="en-US" b="1" dirty="0"/>
              <a:t>MRT = </a:t>
            </a:r>
            <a:r>
              <a:rPr lang="en-US" b="1" dirty="0" smtClean="0"/>
              <a:t>(∆Tax ÷ </a:t>
            </a:r>
            <a:r>
              <a:rPr lang="en-US" b="1" dirty="0"/>
              <a:t>∆</a:t>
            </a:r>
            <a:r>
              <a:rPr lang="en-US" b="1" dirty="0" smtClean="0"/>
              <a:t>Y) </a:t>
            </a:r>
            <a:r>
              <a:rPr lang="en-US" b="1" dirty="0"/>
              <a:t>× 100</a:t>
            </a:r>
          </a:p>
          <a:p>
            <a:pPr marL="1143000" lvl="4" indent="0">
              <a:buNone/>
            </a:pPr>
            <a:endParaRPr lang="en-US" b="1" baseline="-25000" dirty="0"/>
          </a:p>
          <a:p>
            <a:pPr lvl="4"/>
            <a:endParaRPr lang="en-US" b="1" baseline="-25000" dirty="0"/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031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792162"/>
          </a:xfrm>
        </p:spPr>
        <p:txBody>
          <a:bodyPr/>
          <a:lstStyle/>
          <a:p>
            <a:pPr algn="ctr"/>
            <a:r>
              <a:rPr lang="en-US" u="sng" dirty="0" smtClean="0"/>
              <a:t>Example; Taxation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609600"/>
            <a:ext cx="8001000" cy="6019800"/>
          </a:xfrm>
        </p:spPr>
        <p:txBody>
          <a:bodyPr>
            <a:normAutofit/>
          </a:bodyPr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Example; </a:t>
            </a:r>
            <a:r>
              <a:rPr lang="en-US" dirty="0"/>
              <a:t>The following table shows the annual income and marginal income tax </a:t>
            </a:r>
            <a:r>
              <a:rPr lang="en-US" dirty="0" smtClean="0"/>
              <a:t>rates for Australia. Calculate </a:t>
            </a:r>
            <a:r>
              <a:rPr lang="en-US" dirty="0"/>
              <a:t>the annual tax </a:t>
            </a:r>
            <a:r>
              <a:rPr lang="en-US" dirty="0" smtClean="0"/>
              <a:t>paid, the </a:t>
            </a:r>
            <a:r>
              <a:rPr lang="en-US" dirty="0"/>
              <a:t>average tax </a:t>
            </a:r>
            <a:r>
              <a:rPr lang="en-US" dirty="0" smtClean="0"/>
              <a:t>rate, and the marginal tax rate </a:t>
            </a:r>
            <a:r>
              <a:rPr lang="en-US" dirty="0"/>
              <a:t>for an individual </a:t>
            </a:r>
            <a:r>
              <a:rPr lang="en-US" dirty="0" smtClean="0"/>
              <a:t>earning $59,000</a:t>
            </a:r>
          </a:p>
          <a:p>
            <a:pPr lvl="2"/>
            <a:endParaRPr lang="en-US" dirty="0" smtClean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Total tax paid = </a:t>
            </a:r>
            <a:r>
              <a:rPr lang="en-US" dirty="0" smtClean="0"/>
              <a:t>(0.09 × $15,000) + (0.22 × $30,000) + (0.4 × $4000)</a:t>
            </a:r>
          </a:p>
          <a:p>
            <a:pPr marL="594360" lvl="2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        </a:t>
            </a:r>
            <a:r>
              <a:rPr lang="en-US" dirty="0" smtClean="0"/>
              <a:t>= $9,550</a:t>
            </a:r>
          </a:p>
          <a:p>
            <a:pPr marL="594360" lvl="2" indent="0">
              <a:buNone/>
            </a:pPr>
            <a:endParaRPr lang="en-US" sz="1000" dirty="0" smtClean="0"/>
          </a:p>
          <a:p>
            <a:pPr lvl="2"/>
            <a:r>
              <a:rPr lang="en-US" b="1" dirty="0" smtClean="0"/>
              <a:t>Average tax rate = </a:t>
            </a:r>
            <a:r>
              <a:rPr lang="en-US" b="1" dirty="0"/>
              <a:t>(Tax ÷ Y) × </a:t>
            </a:r>
            <a:r>
              <a:rPr lang="en-US" b="1" dirty="0" smtClean="0"/>
              <a:t>100</a:t>
            </a:r>
          </a:p>
          <a:p>
            <a:pPr marL="594360" lvl="2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             </a:t>
            </a:r>
            <a:r>
              <a:rPr lang="en-US" dirty="0" smtClean="0"/>
              <a:t>= ($9,550 </a:t>
            </a:r>
            <a:r>
              <a:rPr lang="en-US" dirty="0"/>
              <a:t>÷ </a:t>
            </a:r>
            <a:r>
              <a:rPr lang="en-US" dirty="0" smtClean="0"/>
              <a:t> $59,000) </a:t>
            </a:r>
            <a:r>
              <a:rPr lang="en-US" dirty="0"/>
              <a:t>× </a:t>
            </a:r>
            <a:r>
              <a:rPr lang="en-US" dirty="0" smtClean="0"/>
              <a:t>100</a:t>
            </a:r>
          </a:p>
          <a:p>
            <a:pPr marL="594360" lvl="2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= 16.2%</a:t>
            </a:r>
            <a:endParaRPr lang="en-US" dirty="0"/>
          </a:p>
          <a:p>
            <a:pPr marL="594360" lvl="2" indent="0">
              <a:buNone/>
            </a:pPr>
            <a:endParaRPr lang="en-US" b="1" dirty="0"/>
          </a:p>
          <a:p>
            <a:pPr lvl="2"/>
            <a:endParaRPr lang="en-US" dirty="0"/>
          </a:p>
          <a:p>
            <a:pPr lvl="4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b="1" dirty="0"/>
          </a:p>
          <a:p>
            <a:pPr marL="594360" lvl="2" indent="0">
              <a:buNone/>
            </a:pPr>
            <a:endParaRPr lang="en-US" b="1" dirty="0" smtClean="0"/>
          </a:p>
          <a:p>
            <a:pPr marL="594360" lvl="2" indent="0">
              <a:buNone/>
            </a:pPr>
            <a:endParaRPr lang="en-US" b="1" dirty="0"/>
          </a:p>
          <a:p>
            <a:pPr marL="594360" lvl="2" indent="0">
              <a:buNone/>
            </a:pP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755522"/>
              </p:ext>
            </p:extLst>
          </p:nvPr>
        </p:nvGraphicFramePr>
        <p:xfrm>
          <a:off x="2438400" y="2057400"/>
          <a:ext cx="51816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3124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Annual income ($)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Marginal income tax rate (%)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0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– </a:t>
                      </a:r>
                      <a:r>
                        <a:rPr lang="en-US" dirty="0" smtClean="0"/>
                        <a:t>$10,000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$10,001 –  $25,000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$25,001 –  $55,000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$55,001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–  $115,000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$115,001+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523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Study Questions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en-US" dirty="0" smtClean="0"/>
          </a:p>
          <a:p>
            <a:pPr lvl="4"/>
            <a:r>
              <a:rPr lang="en-US" b="1" dirty="0" smtClean="0"/>
              <a:t>1.	</a:t>
            </a:r>
            <a:r>
              <a:rPr lang="en-US" dirty="0" smtClean="0"/>
              <a:t>Using the data below construct a price index using 2011 as the 	base year.</a:t>
            </a:r>
          </a:p>
          <a:p>
            <a:pPr lvl="4"/>
            <a:endParaRPr lang="en-US" b="1" dirty="0"/>
          </a:p>
          <a:p>
            <a:pPr lvl="4"/>
            <a:endParaRPr lang="en-US" b="1" dirty="0" smtClean="0"/>
          </a:p>
          <a:p>
            <a:pPr lvl="4"/>
            <a:endParaRPr lang="en-US" b="1" dirty="0"/>
          </a:p>
          <a:p>
            <a:pPr lvl="4"/>
            <a:endParaRPr lang="en-US" b="1" dirty="0" smtClean="0"/>
          </a:p>
          <a:p>
            <a:pPr lvl="4"/>
            <a:endParaRPr lang="en-US" b="1" dirty="0"/>
          </a:p>
          <a:p>
            <a:pPr lvl="4"/>
            <a:endParaRPr lang="en-US" b="1" dirty="0" smtClean="0"/>
          </a:p>
          <a:p>
            <a:pPr lvl="4"/>
            <a:endParaRPr lang="en-US" b="1" dirty="0" smtClean="0"/>
          </a:p>
          <a:p>
            <a:pPr lvl="4"/>
            <a:r>
              <a:rPr lang="en-US" b="1" dirty="0" smtClean="0"/>
              <a:t>A.	</a:t>
            </a:r>
            <a:r>
              <a:rPr lang="en-US" dirty="0" smtClean="0"/>
              <a:t>Identify the rates of inflation and deflation for consecutive 		years.</a:t>
            </a:r>
            <a:endParaRPr lang="en-US" b="1" dirty="0" smtClean="0"/>
          </a:p>
          <a:p>
            <a:pPr lvl="2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401804"/>
              </p:ext>
            </p:extLst>
          </p:nvPr>
        </p:nvGraphicFramePr>
        <p:xfrm>
          <a:off x="2819400" y="2667000"/>
          <a:ext cx="4876800" cy="1833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6074"/>
                <a:gridCol w="1086074"/>
                <a:gridCol w="647252"/>
                <a:gridCol w="762000"/>
                <a:gridCol w="685800"/>
                <a:gridCol w="609600"/>
              </a:tblGrid>
              <a:tr h="370840"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2010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2011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2012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2013</a:t>
                      </a:r>
                      <a:endParaRPr lang="en-US" sz="17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Item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b="0" dirty="0" smtClean="0"/>
                        <a:t>Quantity</a:t>
                      </a:r>
                      <a:endParaRPr lang="en-US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Price</a:t>
                      </a:r>
                      <a:endParaRPr lang="en-US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Price</a:t>
                      </a:r>
                      <a:endParaRPr lang="en-US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Price</a:t>
                      </a:r>
                      <a:endParaRPr lang="en-US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Price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Pizzas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35</a:t>
                      </a:r>
                      <a:endParaRPr lang="en-US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$7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$5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$7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$6</a:t>
                      </a:r>
                      <a:endParaRPr lang="en-US" sz="17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DVDs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9</a:t>
                      </a:r>
                      <a:endParaRPr lang="en-US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$15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</a:t>
                      </a:r>
                      <a:r>
                        <a:rPr lang="en-US" sz="1700" dirty="0" smtClean="0"/>
                        <a:t>17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</a:t>
                      </a:r>
                      <a:r>
                        <a:rPr lang="en-US" sz="1700" dirty="0" smtClean="0"/>
                        <a:t>18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$18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Bus rides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 smtClean="0"/>
                        <a:t>47</a:t>
                      </a:r>
                      <a:endParaRPr lang="en-US" sz="17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$2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$4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$4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$3</a:t>
                      </a:r>
                      <a:endParaRPr lang="en-US" sz="17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56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128</TotalTime>
  <Words>847</Words>
  <Application>Microsoft Office PowerPoint</Application>
  <PresentationFormat>On-screen Show (4:3)</PresentationFormat>
  <Paragraphs>229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Equity</vt:lpstr>
      <vt:lpstr>Macroeconomic Objectives</vt:lpstr>
      <vt:lpstr>Unemployment</vt:lpstr>
      <vt:lpstr>Inflation &amp; Deflation</vt:lpstr>
      <vt:lpstr>Constructing a Weighted Price Index</vt:lpstr>
      <vt:lpstr>Example; Consumer Price Index</vt:lpstr>
      <vt:lpstr>Example; Calculating Inflation</vt:lpstr>
      <vt:lpstr>Taxation </vt:lpstr>
      <vt:lpstr>Example; Taxation</vt:lpstr>
      <vt:lpstr>Study Questions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Macroeconomic Objectives</dc:title>
  <dc:creator>Brendan Kenny</dc:creator>
  <cp:lastModifiedBy>Brendan Kenny</cp:lastModifiedBy>
  <cp:revision>18</cp:revision>
  <dcterms:created xsi:type="dcterms:W3CDTF">2006-08-16T00:00:00Z</dcterms:created>
  <dcterms:modified xsi:type="dcterms:W3CDTF">2014-06-29T00:48:45Z</dcterms:modified>
</cp:coreProperties>
</file>